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56" r:id="rId2"/>
    <p:sldId id="291" r:id="rId3"/>
    <p:sldId id="257" r:id="rId4"/>
    <p:sldId id="292" r:id="rId5"/>
    <p:sldId id="296" r:id="rId6"/>
    <p:sldId id="259" r:id="rId7"/>
    <p:sldId id="293" r:id="rId8"/>
    <p:sldId id="260" r:id="rId9"/>
    <p:sldId id="261" r:id="rId10"/>
    <p:sldId id="262" r:id="rId11"/>
    <p:sldId id="294" r:id="rId12"/>
    <p:sldId id="263" r:id="rId13"/>
    <p:sldId id="295" r:id="rId14"/>
    <p:sldId id="264" r:id="rId15"/>
    <p:sldId id="265" r:id="rId16"/>
    <p:sldId id="266" r:id="rId17"/>
    <p:sldId id="267" r:id="rId18"/>
    <p:sldId id="297" r:id="rId19"/>
    <p:sldId id="268" r:id="rId20"/>
    <p:sldId id="269" r:id="rId21"/>
    <p:sldId id="298" r:id="rId22"/>
    <p:sldId id="270" r:id="rId23"/>
    <p:sldId id="271"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9414"/>
    <a:srgbClr val="C3B8FD"/>
    <a:srgbClr val="F2ADD6"/>
    <a:srgbClr val="FF7976"/>
    <a:srgbClr val="E14514"/>
    <a:srgbClr val="757958"/>
    <a:srgbClr val="626549"/>
    <a:srgbClr val="C49BA7"/>
    <a:srgbClr val="FFEC98"/>
    <a:srgbClr val="CC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3380"/>
  </p:normalViewPr>
  <p:slideViewPr>
    <p:cSldViewPr snapToGrid="0">
      <p:cViewPr varScale="1">
        <p:scale>
          <a:sx n="115" d="100"/>
          <a:sy n="115" d="100"/>
        </p:scale>
        <p:origin x="1032" y="200"/>
      </p:cViewPr>
      <p:guideLst/>
    </p:cSldViewPr>
  </p:slideViewPr>
  <p:notesTextViewPr>
    <p:cViewPr>
      <p:scale>
        <a:sx n="1" d="1"/>
        <a:sy n="1" d="1"/>
      </p:scale>
      <p:origin x="0" y="0"/>
    </p:cViewPr>
  </p:notesTextViewPr>
  <p:notesViewPr>
    <p:cSldViewPr snapToGrid="0">
      <p:cViewPr>
        <p:scale>
          <a:sx n="200" d="100"/>
          <a:sy n="200" d="100"/>
        </p:scale>
        <p:origin x="1440" y="-47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20B9012-A428-418E-A109-9BC257A2925A}" type="datetimeFigureOut">
              <a:rPr lang="en-CA" smtClean="0"/>
              <a:t>2022-06-24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567B6-ED8E-479D-8431-369A3FF249C5}" type="slidenum">
              <a:rPr lang="en-CA" smtClean="0"/>
              <a:t>‹#›</a:t>
            </a:fld>
            <a:endParaRPr lang="en-CA"/>
          </a:p>
        </p:txBody>
      </p:sp>
    </p:spTree>
    <p:extLst>
      <p:ext uri="{BB962C8B-B14F-4D97-AF65-F5344CB8AC3E}">
        <p14:creationId xmlns:p14="http://schemas.microsoft.com/office/powerpoint/2010/main" val="2368524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your first round learning about animal systems!  As you can see from this image we move from more simplistic to complex animals as we shift towards the right.  Most animals are separated via phyla based on characteristics such as tissue types, symmetry, presence or absence of coelom, </a:t>
            </a:r>
            <a:r>
              <a:rPr lang="en-US" dirty="0" err="1"/>
              <a:t>exo</a:t>
            </a:r>
            <a:r>
              <a:rPr lang="en-US" dirty="0"/>
              <a:t> versus endo skeleton, segmentation and the presence or absence of a vertebrate.  In lecture you will have already seen much of this information and for the purposes of lab we are going to start to look more at the differences in the various systems of some of these animals.  The main systems we will be looking at are the circulatory, respiratory, excretory, digestion and reproduction.  For the next two labs we are going to look at three phyla; Annelida, Mollusca and Arthropoda. You will have an opportunity to not only see some representatives in lab but do some dissections but first we have to start with some background.  So let’s get started!</a:t>
            </a:r>
          </a:p>
        </p:txBody>
      </p:sp>
      <p:sp>
        <p:nvSpPr>
          <p:cNvPr id="4" name="Slide Number Placeholder 3"/>
          <p:cNvSpPr>
            <a:spLocks noGrp="1"/>
          </p:cNvSpPr>
          <p:nvPr>
            <p:ph type="sldNum" sz="quarter" idx="5"/>
          </p:nvPr>
        </p:nvSpPr>
        <p:spPr/>
        <p:txBody>
          <a:bodyPr/>
          <a:lstStyle/>
          <a:p>
            <a:fld id="{6A3567B6-ED8E-479D-8431-369A3FF249C5}" type="slidenum">
              <a:rPr lang="en-CA" smtClean="0"/>
              <a:t>1</a:t>
            </a:fld>
            <a:endParaRPr lang="en-CA"/>
          </a:p>
        </p:txBody>
      </p:sp>
    </p:spTree>
    <p:extLst>
      <p:ext uri="{BB962C8B-B14F-4D97-AF65-F5344CB8AC3E}">
        <p14:creationId xmlns:p14="http://schemas.microsoft.com/office/powerpoint/2010/main" val="179909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Members of the phylum Mollusca – there are more than 100,000 </a:t>
            </a:r>
            <a:r>
              <a:rPr lang="en-US" dirty="0" err="1"/>
              <a:t>molluscs</a:t>
            </a:r>
            <a:r>
              <a:rPr lang="en-US" dirty="0"/>
              <a:t> living on earth today with about 30,000 extinct species.  You can find these guys in your own back yard in the form of snails and can be both terrestrial and aquatic.  These guys are considered soft bodied animals meaning they are lacking the skeletal structures that we humans have and they share three common body parts; a mantle, the visceral mass and a foot.  The foot is involved in locomotion while the visceral mass is where all the major body systems can be found including the digestive, reproductive, respiratory and circulatory system.  The mantle is a layer of tissues that acts as a flexible and protective wall around the visceral mass and other internal structures.  You will have a chance to see this in person next lab during your dissections. </a:t>
            </a:r>
          </a:p>
        </p:txBody>
      </p:sp>
      <p:sp>
        <p:nvSpPr>
          <p:cNvPr id="4" name="Slide Number Placeholder 3"/>
          <p:cNvSpPr>
            <a:spLocks noGrp="1"/>
          </p:cNvSpPr>
          <p:nvPr>
            <p:ph type="sldNum" sz="quarter" idx="5"/>
          </p:nvPr>
        </p:nvSpPr>
        <p:spPr/>
        <p:txBody>
          <a:bodyPr/>
          <a:lstStyle/>
          <a:p>
            <a:fld id="{6A3567B6-ED8E-479D-8431-369A3FF249C5}" type="slidenum">
              <a:rPr lang="en-CA" smtClean="0"/>
              <a:t>11</a:t>
            </a:fld>
            <a:endParaRPr lang="en-CA"/>
          </a:p>
        </p:txBody>
      </p:sp>
    </p:spTree>
    <p:extLst>
      <p:ext uri="{BB962C8B-B14F-4D97-AF65-F5344CB8AC3E}">
        <p14:creationId xmlns:p14="http://schemas.microsoft.com/office/powerpoint/2010/main" val="336487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structure of these organisms is relatively simple however the digestive system is a bit more intricate compared to the earthworm we just saw.  Though there are differences depending on the organisms based on their diet all of them share a mouth, esophagus, stomach and anus like that found in humans.  Also like humans they have teeth as part of an oral structure called the radula, however unlike humans the number of teeth will range depending on the diet or the organism.  The mouths have beating cilia to help drive food towards the stomach via mucus that lives in the mouth.  Following the stomach is the intestine which leads to the anus.  The clam, which is the one we will be looking at during our dissection lab, is a filter feeder by which food is transported by water currents to the mouth via labial palps.  </a:t>
            </a:r>
          </a:p>
        </p:txBody>
      </p:sp>
      <p:sp>
        <p:nvSpPr>
          <p:cNvPr id="4" name="Slide Number Placeholder 3"/>
          <p:cNvSpPr>
            <a:spLocks noGrp="1"/>
          </p:cNvSpPr>
          <p:nvPr>
            <p:ph type="sldNum" sz="quarter" idx="5"/>
          </p:nvPr>
        </p:nvSpPr>
        <p:spPr/>
        <p:txBody>
          <a:bodyPr/>
          <a:lstStyle/>
          <a:p>
            <a:fld id="{6A3567B6-ED8E-479D-8431-369A3FF249C5}" type="slidenum">
              <a:rPr lang="en-CA" smtClean="0"/>
              <a:t>12</a:t>
            </a:fld>
            <a:endParaRPr lang="en-CA"/>
          </a:p>
        </p:txBody>
      </p:sp>
    </p:spTree>
    <p:extLst>
      <p:ext uri="{BB962C8B-B14F-4D97-AF65-F5344CB8AC3E}">
        <p14:creationId xmlns:p14="http://schemas.microsoft.com/office/powerpoint/2010/main" val="4161432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Mollusca breath via gills called Ctenidia.  These are a comb like filament.  The gills are located within the mantle.  They are thin allowing for gas exchange between the blood and surrounding water brought in via the incurrent siphon and sent out through the excurrent siphon.  Respiration in Mollusca is far more efficient than the simple diffusion between tissues and the environment that occurs in simpler invertebrates such as annelids.</a:t>
            </a:r>
          </a:p>
        </p:txBody>
      </p:sp>
      <p:sp>
        <p:nvSpPr>
          <p:cNvPr id="4" name="Slide Number Placeholder 3"/>
          <p:cNvSpPr>
            <a:spLocks noGrp="1"/>
          </p:cNvSpPr>
          <p:nvPr>
            <p:ph type="sldNum" sz="quarter" idx="5"/>
          </p:nvPr>
        </p:nvSpPr>
        <p:spPr/>
        <p:txBody>
          <a:bodyPr/>
          <a:lstStyle/>
          <a:p>
            <a:fld id="{6A3567B6-ED8E-479D-8431-369A3FF249C5}" type="slidenum">
              <a:rPr lang="en-CA" smtClean="0"/>
              <a:t>13</a:t>
            </a:fld>
            <a:endParaRPr lang="en-CA"/>
          </a:p>
        </p:txBody>
      </p:sp>
    </p:spTree>
    <p:extLst>
      <p:ext uri="{BB962C8B-B14F-4D97-AF65-F5344CB8AC3E}">
        <p14:creationId xmlns:p14="http://schemas.microsoft.com/office/powerpoint/2010/main" val="269753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group of animals uses a heart to pump blood through the animal via an open circulatory system.  Here the blood is not contained entirely in enclosed blood vessels like we see in vertebrates.  The heart pumps blood through blood vessels that go from the gills into cavities of the body called hemocoels.  A hemocoel is a blood filled cavity that is distinct from the fluid filled coelom.  As soon as the blood reaches the hemocoel its no longer contained in the vessels which allows it to diffuse to the rest of the body tissues.  The blood then re-enters via vessels to head back to the gills where C02 is sent to the water in the mantle cavity.  In our faster moving organisms like the cephalopods this system is inefficient and thus they have a closed circulatory system in order to allow for that additional energy need.  For the purposes of this lab, and your dissection lab, we will not be focusing on cephalopods. </a:t>
            </a:r>
          </a:p>
        </p:txBody>
      </p:sp>
      <p:sp>
        <p:nvSpPr>
          <p:cNvPr id="4" name="Slide Number Placeholder 3"/>
          <p:cNvSpPr>
            <a:spLocks noGrp="1"/>
          </p:cNvSpPr>
          <p:nvPr>
            <p:ph type="sldNum" sz="quarter" idx="5"/>
          </p:nvPr>
        </p:nvSpPr>
        <p:spPr/>
        <p:txBody>
          <a:bodyPr/>
          <a:lstStyle/>
          <a:p>
            <a:fld id="{6A3567B6-ED8E-479D-8431-369A3FF249C5}" type="slidenum">
              <a:rPr lang="en-CA" smtClean="0"/>
              <a:t>14</a:t>
            </a:fld>
            <a:endParaRPr lang="en-CA"/>
          </a:p>
        </p:txBody>
      </p:sp>
    </p:spTree>
    <p:extLst>
      <p:ext uri="{BB962C8B-B14F-4D97-AF65-F5344CB8AC3E}">
        <p14:creationId xmlns:p14="http://schemas.microsoft.com/office/powerpoint/2010/main" val="2410510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organ involved in the excretory system of Mollusca are tubular organs called nephridia.  These structures are involved in filtering the waste from the fluid found within the body cavity.  These small tubes open up into the coelom and have tiny cilia that surround the tube opening (we saw something similar to this earlier in our earthworm friend) which cause fluid to flow from the coelom into the tubules.  Once the fluid enters the nutrients we want to keep then get reabsorbed into the animals body.  The leftovers are excreted out of the nephridia exit pores in the mantle cavity.  Essentially the nephridia are like very very simple kidneys. </a:t>
            </a:r>
          </a:p>
        </p:txBody>
      </p:sp>
      <p:sp>
        <p:nvSpPr>
          <p:cNvPr id="4" name="Slide Number Placeholder 3"/>
          <p:cNvSpPr>
            <a:spLocks noGrp="1"/>
          </p:cNvSpPr>
          <p:nvPr>
            <p:ph type="sldNum" sz="quarter" idx="5"/>
          </p:nvPr>
        </p:nvSpPr>
        <p:spPr/>
        <p:txBody>
          <a:bodyPr/>
          <a:lstStyle/>
          <a:p>
            <a:fld id="{6A3567B6-ED8E-479D-8431-369A3FF249C5}" type="slidenum">
              <a:rPr lang="en-CA" smtClean="0"/>
              <a:t>15</a:t>
            </a:fld>
            <a:endParaRPr lang="en-CA"/>
          </a:p>
        </p:txBody>
      </p:sp>
    </p:spTree>
    <p:extLst>
      <p:ext uri="{BB962C8B-B14F-4D97-AF65-F5344CB8AC3E}">
        <p14:creationId xmlns:p14="http://schemas.microsoft.com/office/powerpoint/2010/main" val="2588690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how do these guys make babies?  Most species have separate sexes and thus facilitate sexual reproduction.  Typically they release both eggs and sperm via the excurrent siphon into the water at the same time for external fertilization.  For land </a:t>
            </a:r>
            <a:r>
              <a:rPr lang="en-US" dirty="0" err="1"/>
              <a:t>mollusca</a:t>
            </a:r>
            <a:r>
              <a:rPr lang="en-US" dirty="0"/>
              <a:t> (snails basically) they do things a bit differently in that they are hermaphroditic and thus make both gametes and facilitate internal fertilization.  The developmental stages seen in this slide are pretty similar for most </a:t>
            </a:r>
            <a:r>
              <a:rPr lang="en-US" dirty="0" err="1"/>
              <a:t>mollusca</a:t>
            </a:r>
            <a:r>
              <a:rPr lang="en-US" dirty="0"/>
              <a:t>.  Following fertilization the fertilized egg develop into two stages of larvae with the second stage settling on the floor bottom where metamorphosis will occur creating the adult form which will secrete the shell.</a:t>
            </a:r>
          </a:p>
        </p:txBody>
      </p:sp>
      <p:sp>
        <p:nvSpPr>
          <p:cNvPr id="4" name="Slide Number Placeholder 3"/>
          <p:cNvSpPr>
            <a:spLocks noGrp="1"/>
          </p:cNvSpPr>
          <p:nvPr>
            <p:ph type="sldNum" sz="quarter" idx="5"/>
          </p:nvPr>
        </p:nvSpPr>
        <p:spPr/>
        <p:txBody>
          <a:bodyPr/>
          <a:lstStyle/>
          <a:p>
            <a:fld id="{6A3567B6-ED8E-479D-8431-369A3FF249C5}" type="slidenum">
              <a:rPr lang="en-CA" smtClean="0"/>
              <a:t>16</a:t>
            </a:fld>
            <a:endParaRPr lang="en-CA"/>
          </a:p>
        </p:txBody>
      </p:sp>
    </p:spTree>
    <p:extLst>
      <p:ext uri="{BB962C8B-B14F-4D97-AF65-F5344CB8AC3E}">
        <p14:creationId xmlns:p14="http://schemas.microsoft.com/office/powerpoint/2010/main" val="2582565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3567B6-ED8E-479D-8431-369A3FF249C5}" type="slidenum">
              <a:rPr lang="en-CA" smtClean="0"/>
              <a:t>17</a:t>
            </a:fld>
            <a:endParaRPr lang="en-CA"/>
          </a:p>
        </p:txBody>
      </p:sp>
    </p:spTree>
    <p:extLst>
      <p:ext uri="{BB962C8B-B14F-4D97-AF65-F5344CB8AC3E}">
        <p14:creationId xmlns:p14="http://schemas.microsoft.com/office/powerpoint/2010/main" val="3260702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largest phylum which include animals such as insects, arachnids and crustaceans.  The very word “</a:t>
            </a:r>
            <a:r>
              <a:rPr lang="en-US" dirty="0" err="1"/>
              <a:t>arthropoda</a:t>
            </a:r>
            <a:r>
              <a:rPr lang="en-US" dirty="0"/>
              <a:t>” means jointed leg which is the major characteristic these animals have that put them in this phyla.   The characteristics of this phylum include segmented bodies, segmented appendages and an exoskeleton.  Did you know there are more types of beetles in the world than any other type of animal?  </a:t>
            </a:r>
          </a:p>
        </p:txBody>
      </p:sp>
      <p:sp>
        <p:nvSpPr>
          <p:cNvPr id="4" name="Slide Number Placeholder 3"/>
          <p:cNvSpPr>
            <a:spLocks noGrp="1"/>
          </p:cNvSpPr>
          <p:nvPr>
            <p:ph type="sldNum" sz="quarter" idx="5"/>
          </p:nvPr>
        </p:nvSpPr>
        <p:spPr/>
        <p:txBody>
          <a:bodyPr/>
          <a:lstStyle/>
          <a:p>
            <a:fld id="{6A3567B6-ED8E-479D-8431-369A3FF249C5}" type="slidenum">
              <a:rPr lang="en-CA" smtClean="0"/>
              <a:t>18</a:t>
            </a:fld>
            <a:endParaRPr lang="en-CA"/>
          </a:p>
        </p:txBody>
      </p:sp>
    </p:spTree>
    <p:extLst>
      <p:ext uri="{BB962C8B-B14F-4D97-AF65-F5344CB8AC3E}">
        <p14:creationId xmlns:p14="http://schemas.microsoft.com/office/powerpoint/2010/main" val="388546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guys don’t eat too much differently than we do.  They have appendages near their mouth which helps them move food into their body.  Arthropods can be carnivores, herbivores, detritus feeders, filter feeders, and parasites with mouth parts being specialized depending on which category of feeding the animal follows.  Most often the paired appendages surrounding the mouth are designed for food collection and handling.  Part of the digestive tract includes a foregut and hindgut which are lined with the same skeletal material found on the outside of the body.  The midgut is lacking this chitinous lining.  The digestive tract can vary significantly based on the diet and feeding of the organism however, in general, the midgut is the region of most digestive enzymatic production and absorption of digested food.  Digestion is primarily extracellular and similar to mammals in that the food is moved via muscular contraction.  This group has a complete digestive tract which includes; the foregut with an esophagus, crop and gizzard and the midgut, composed of the gastric caeca and stomach.  The hindgut is composed of Ileum, colon, rectum and anus.</a:t>
            </a:r>
          </a:p>
        </p:txBody>
      </p:sp>
      <p:sp>
        <p:nvSpPr>
          <p:cNvPr id="4" name="Slide Number Placeholder 3"/>
          <p:cNvSpPr>
            <a:spLocks noGrp="1"/>
          </p:cNvSpPr>
          <p:nvPr>
            <p:ph type="sldNum" sz="quarter" idx="5"/>
          </p:nvPr>
        </p:nvSpPr>
        <p:spPr/>
        <p:txBody>
          <a:bodyPr/>
          <a:lstStyle/>
          <a:p>
            <a:fld id="{6A3567B6-ED8E-479D-8431-369A3FF249C5}" type="slidenum">
              <a:rPr lang="en-CA" smtClean="0"/>
              <a:t>19</a:t>
            </a:fld>
            <a:endParaRPr lang="en-CA"/>
          </a:p>
        </p:txBody>
      </p:sp>
    </p:spTree>
    <p:extLst>
      <p:ext uri="{BB962C8B-B14F-4D97-AF65-F5344CB8AC3E}">
        <p14:creationId xmlns:p14="http://schemas.microsoft.com/office/powerpoint/2010/main" val="3954305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Arthropods have a variety of respiratory systems including the tracheal system, book-lungs and gills depending on the organism you are looking at.  For the purposes of our lab we will be looking at the grasshopper and so we will focus on the tracheal system.  Insects typically use this system for respiration.  It consists of elastic air tubes called tracheae.  The tracheae can be found distributed all throughout the body similar to the circulatory system of vertebrates (keep this in mind when looking at the rat in a few labs), consequently the air is in constant contact with the cells and tissues of the body.  So unlike our earthworm these guys do not have the ability to move oxygen via pigments and so have a poor capacity for oxygen transport.  As part of the tracheal system there are spiracles, which is the area where air can move into the body.  There are typically 10 spiracles with 2 on the thoracic section of the body and 8 on the abdominal section.  The branches within the tracheae are called tracheoles and in some insects the tracheae will open into air sacs.</a:t>
            </a:r>
          </a:p>
        </p:txBody>
      </p:sp>
      <p:sp>
        <p:nvSpPr>
          <p:cNvPr id="4" name="Slide Number Placeholder 3"/>
          <p:cNvSpPr>
            <a:spLocks noGrp="1"/>
          </p:cNvSpPr>
          <p:nvPr>
            <p:ph type="sldNum" sz="quarter" idx="5"/>
          </p:nvPr>
        </p:nvSpPr>
        <p:spPr/>
        <p:txBody>
          <a:bodyPr/>
          <a:lstStyle/>
          <a:p>
            <a:fld id="{6A3567B6-ED8E-479D-8431-369A3FF249C5}" type="slidenum">
              <a:rPr lang="en-CA" smtClean="0"/>
              <a:t>20</a:t>
            </a:fld>
            <a:endParaRPr lang="en-CA"/>
          </a:p>
        </p:txBody>
      </p:sp>
    </p:spTree>
    <p:extLst>
      <p:ext uri="{BB962C8B-B14F-4D97-AF65-F5344CB8AC3E}">
        <p14:creationId xmlns:p14="http://schemas.microsoft.com/office/powerpoint/2010/main" val="128288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Annelida!  This is also referred to as the segmented worm.  This group is characterized by the presence of a body cavity (coelom), setae and body segments.  There are so many different representatives here but of course the one we think of most often is of course those earthworms that we depend on to decompose organic matter and thus are major contributors to recycling nutrients back into the soil.  Just wait till you get to open one up and see all the soil in the digestive system!  Annelids are found in just about all types of habitats and can vary in length from less than an inch to 20 feet.</a:t>
            </a:r>
          </a:p>
          <a:p>
            <a:endParaRPr lang="en-US" dirty="0"/>
          </a:p>
        </p:txBody>
      </p:sp>
      <p:sp>
        <p:nvSpPr>
          <p:cNvPr id="4" name="Slide Number Placeholder 3"/>
          <p:cNvSpPr>
            <a:spLocks noGrp="1"/>
          </p:cNvSpPr>
          <p:nvPr>
            <p:ph type="sldNum" sz="quarter" idx="5"/>
          </p:nvPr>
        </p:nvSpPr>
        <p:spPr/>
        <p:txBody>
          <a:bodyPr/>
          <a:lstStyle/>
          <a:p>
            <a:fld id="{6A3567B6-ED8E-479D-8431-369A3FF249C5}" type="slidenum">
              <a:rPr lang="en-CA" smtClean="0"/>
              <a:t>2</a:t>
            </a:fld>
            <a:endParaRPr lang="en-CA"/>
          </a:p>
        </p:txBody>
      </p:sp>
    </p:spTree>
    <p:extLst>
      <p:ext uri="{BB962C8B-B14F-4D97-AF65-F5344CB8AC3E}">
        <p14:creationId xmlns:p14="http://schemas.microsoft.com/office/powerpoint/2010/main" val="1952361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mentioned before, arthropods have an open circulatory system which includes a dorsal heart and a system of arteries that vary significantly in how extensive they are depending on the animal.  The arteries deliver the blood into the hemocoel where it drains back into a large pericardial sinus surrounding the heart.  In the closed circulatory system, like that of the earthworm,  we have multiple hearts functioning in the same way as the heart we see here but instead of draining into the surrounding fluid (the hemolymph) it moves via blood vessels so the blood remains contained.</a:t>
            </a:r>
          </a:p>
        </p:txBody>
      </p:sp>
      <p:sp>
        <p:nvSpPr>
          <p:cNvPr id="4" name="Slide Number Placeholder 3"/>
          <p:cNvSpPr>
            <a:spLocks noGrp="1"/>
          </p:cNvSpPr>
          <p:nvPr>
            <p:ph type="sldNum" sz="quarter" idx="5"/>
          </p:nvPr>
        </p:nvSpPr>
        <p:spPr/>
        <p:txBody>
          <a:bodyPr/>
          <a:lstStyle/>
          <a:p>
            <a:fld id="{6A3567B6-ED8E-479D-8431-369A3FF249C5}" type="slidenum">
              <a:rPr lang="en-CA" smtClean="0"/>
              <a:t>21</a:t>
            </a:fld>
            <a:endParaRPr lang="en-CA"/>
          </a:p>
        </p:txBody>
      </p:sp>
    </p:spTree>
    <p:extLst>
      <p:ext uri="{BB962C8B-B14F-4D97-AF65-F5344CB8AC3E}">
        <p14:creationId xmlns:p14="http://schemas.microsoft.com/office/powerpoint/2010/main" val="3057835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Malpighian tubules!  If you are going to remember anything about this slide remember Malpighian tubules.  These are essentially like the kidney’s in vertebrates.  They are projections of the digestive tract that help conserve water which is hugely important as an adaption for surviving in terrestrial environments.  We see this very adaptation in the grasshopper organism which we will be working with this lab and in your next dissection lab.  These tubules are free floating in the hemolymph and they absorb nitrogenous waste via diffusion.  The waste is transported through the lumen of the tubules and sent to the rectum. Any additional water or solutes are pumped back across the rectal wall.  Malpighian tubules are generally located in the posterior regions of the arthropod bathed in hemolymph.</a:t>
            </a:r>
          </a:p>
        </p:txBody>
      </p:sp>
      <p:sp>
        <p:nvSpPr>
          <p:cNvPr id="4" name="Slide Number Placeholder 3"/>
          <p:cNvSpPr>
            <a:spLocks noGrp="1"/>
          </p:cNvSpPr>
          <p:nvPr>
            <p:ph type="sldNum" sz="quarter" idx="5"/>
          </p:nvPr>
        </p:nvSpPr>
        <p:spPr/>
        <p:txBody>
          <a:bodyPr/>
          <a:lstStyle/>
          <a:p>
            <a:fld id="{6A3567B6-ED8E-479D-8431-369A3FF249C5}" type="slidenum">
              <a:rPr lang="en-CA" smtClean="0"/>
              <a:t>22</a:t>
            </a:fld>
            <a:endParaRPr lang="en-CA"/>
          </a:p>
        </p:txBody>
      </p:sp>
    </p:spTree>
    <p:extLst>
      <p:ext uri="{BB962C8B-B14F-4D97-AF65-F5344CB8AC3E}">
        <p14:creationId xmlns:p14="http://schemas.microsoft.com/office/powerpoint/2010/main" val="3619275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purposes of simplicity we will be focusing on grasshopper reproduction but other arthropods will follow a similar life cycle.  In reproduction of grasshoppers you have a female and a male who will mate, usually in early autumn.  The male’s reproductive organs include a pair of testes, which contain the spermatocyte cells giving rise to the sperm cells, and a structure called the aedeagus.  The aedeagus is the structure that will be used to insert the sperm package (spermatophore) into the female during mating.  The female grasshopper has the egg containing ovaries and an ovipositor.  When love is in the air the male grasshopper inserts his aedeagus into the females ovipositor and deposits the spermatophore.  This “gift” will then be used to fertilize the eggs through tiny passages called micropyles. The males will fertilize the females who will then do all the work of laying the eggs for next summer’s grasshopper population (what else is new lol).  So fertilization is internal compared to the Mollusca group we talked about earlier.  Really these guys are pretty similar to us.  The female deposits the eggs via an elongated abdomen into the ground.  Grasshopper spend 1 month of their 1 year as an adult while the rest of their time they are in juvenile stages (so basically they get to stay as a kid most of their life).  Upon hatching they are in the nymph stage where they look like tiny grasshoppers but are a bit lighter in </a:t>
            </a:r>
            <a:r>
              <a:rPr lang="en-US" dirty="0" err="1"/>
              <a:t>colour</a:t>
            </a:r>
            <a:r>
              <a:rPr lang="en-US" dirty="0"/>
              <a:t> and they will continue molting until they reach adult stage.</a:t>
            </a:r>
          </a:p>
        </p:txBody>
      </p:sp>
      <p:sp>
        <p:nvSpPr>
          <p:cNvPr id="4" name="Slide Number Placeholder 3"/>
          <p:cNvSpPr>
            <a:spLocks noGrp="1"/>
          </p:cNvSpPr>
          <p:nvPr>
            <p:ph type="sldNum" sz="quarter" idx="5"/>
          </p:nvPr>
        </p:nvSpPr>
        <p:spPr/>
        <p:txBody>
          <a:bodyPr/>
          <a:lstStyle/>
          <a:p>
            <a:fld id="{6A3567B6-ED8E-479D-8431-369A3FF249C5}" type="slidenum">
              <a:rPr lang="en-CA" smtClean="0"/>
              <a:t>23</a:t>
            </a:fld>
            <a:endParaRPr lang="en-CA"/>
          </a:p>
        </p:txBody>
      </p:sp>
    </p:spTree>
    <p:extLst>
      <p:ext uri="{BB962C8B-B14F-4D97-AF65-F5344CB8AC3E}">
        <p14:creationId xmlns:p14="http://schemas.microsoft.com/office/powerpoint/2010/main" val="1764691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huge variation in the diet and feeding of this phyla but for the purposes of this lab we are going to focus on our oligochaete friend the earthworm.  These guys are scavengers eating mostly dead plant material.  Some will also feed on algae and microscopic animals.  These guys have a one way digestive system. In through the mouth and out to through the anus.  They have a coelom which contains coelomic fluid where many metabolic process can be found and which acts as a temporary food storage location and excretion of wastes.  The digestive system is essentially a straight tube with a mouth – esophagus – intestine – anus.  Some annelids do have proboscis which can be thrusted forward.  In our earthworm friend the mouth opens into a muscular pharynx, which leads to the esophagus, then the gizzard and finally into the intestine.  You should be able to see these structures in your dissected earthworm and of course in the videos on Canvas. </a:t>
            </a:r>
          </a:p>
        </p:txBody>
      </p:sp>
      <p:sp>
        <p:nvSpPr>
          <p:cNvPr id="4" name="Slide Number Placeholder 3"/>
          <p:cNvSpPr>
            <a:spLocks noGrp="1"/>
          </p:cNvSpPr>
          <p:nvPr>
            <p:ph type="sldNum" sz="quarter" idx="5"/>
          </p:nvPr>
        </p:nvSpPr>
        <p:spPr/>
        <p:txBody>
          <a:bodyPr/>
          <a:lstStyle/>
          <a:p>
            <a:fld id="{6A3567B6-ED8E-479D-8431-369A3FF249C5}" type="slidenum">
              <a:rPr lang="en-CA" smtClean="0"/>
              <a:t>3</a:t>
            </a:fld>
            <a:endParaRPr lang="en-CA"/>
          </a:p>
        </p:txBody>
      </p:sp>
    </p:spTree>
    <p:extLst>
      <p:ext uri="{BB962C8B-B14F-4D97-AF65-F5344CB8AC3E}">
        <p14:creationId xmlns:p14="http://schemas.microsoft.com/office/powerpoint/2010/main" val="83869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Breathing for earthworms takes place through the skin rather than through the lungs like us.  Oxygen is carried in the blood by a respiratory pigment called hemoglobin similar to that in humans.  In other annelids this pigment may vary depending on the habitat of the annelid.</a:t>
            </a:r>
          </a:p>
        </p:txBody>
      </p:sp>
      <p:sp>
        <p:nvSpPr>
          <p:cNvPr id="4" name="Slide Number Placeholder 3"/>
          <p:cNvSpPr>
            <a:spLocks noGrp="1"/>
          </p:cNvSpPr>
          <p:nvPr>
            <p:ph type="sldNum" sz="quarter" idx="5"/>
          </p:nvPr>
        </p:nvSpPr>
        <p:spPr/>
        <p:txBody>
          <a:bodyPr/>
          <a:lstStyle/>
          <a:p>
            <a:fld id="{6A3567B6-ED8E-479D-8431-369A3FF249C5}" type="slidenum">
              <a:rPr lang="en-CA" smtClean="0"/>
              <a:t>4</a:t>
            </a:fld>
            <a:endParaRPr lang="en-CA"/>
          </a:p>
        </p:txBody>
      </p:sp>
    </p:spTree>
    <p:extLst>
      <p:ext uri="{BB962C8B-B14F-4D97-AF65-F5344CB8AC3E}">
        <p14:creationId xmlns:p14="http://schemas.microsoft.com/office/powerpoint/2010/main" val="471951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bit closer the respiration via simple diffusion between the skin and the outside world in our earthworms compared to a mammal such as the racoon example here.  In mammals we see diffusion across the respitory surface within the lung rather than directly to the outside.  So essentially the skin of the earthworm is the respiratory organ compared to say the lung being the respiratory organ of us and other mammals.</a:t>
            </a:r>
          </a:p>
        </p:txBody>
      </p:sp>
      <p:sp>
        <p:nvSpPr>
          <p:cNvPr id="4" name="Slide Number Placeholder 3"/>
          <p:cNvSpPr>
            <a:spLocks noGrp="1"/>
          </p:cNvSpPr>
          <p:nvPr>
            <p:ph type="sldNum" sz="quarter" idx="5"/>
          </p:nvPr>
        </p:nvSpPr>
        <p:spPr/>
        <p:txBody>
          <a:bodyPr/>
          <a:lstStyle/>
          <a:p>
            <a:fld id="{6A3567B6-ED8E-479D-8431-369A3FF249C5}" type="slidenum">
              <a:rPr lang="en-CA" smtClean="0"/>
              <a:t>5</a:t>
            </a:fld>
            <a:endParaRPr lang="en-CA"/>
          </a:p>
        </p:txBody>
      </p:sp>
    </p:spTree>
    <p:extLst>
      <p:ext uri="{BB962C8B-B14F-4D97-AF65-F5344CB8AC3E}">
        <p14:creationId xmlns:p14="http://schemas.microsoft.com/office/powerpoint/2010/main" val="232887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how does respiration occur via the skin?  Our earthworm friend has 5 pairs of aortic arches or “hearts” which will pump blood from the dorsal (top) vessels to the ventral (bottom).  The dorsal blood vessel moves blood anteriorly (towards the head) while the ventral vessels move blood posteriorly (towards the back). The aortic arches will be easy to see in your dissection but if you want a challenge be really careful when opening up your worm and you might find the dorsal blood vessel along the dorsal side of your worm (so it will be under all the stuff you are looking at).  Exchange between blood and interstitial fluid occurs via diffusion at the capillary beds.  Circulation in the earthworm is thus a closed system</a:t>
            </a:r>
          </a:p>
        </p:txBody>
      </p:sp>
      <p:sp>
        <p:nvSpPr>
          <p:cNvPr id="4" name="Slide Number Placeholder 3"/>
          <p:cNvSpPr>
            <a:spLocks noGrp="1"/>
          </p:cNvSpPr>
          <p:nvPr>
            <p:ph type="sldNum" sz="quarter" idx="5"/>
          </p:nvPr>
        </p:nvSpPr>
        <p:spPr/>
        <p:txBody>
          <a:bodyPr/>
          <a:lstStyle/>
          <a:p>
            <a:fld id="{6A3567B6-ED8E-479D-8431-369A3FF249C5}" type="slidenum">
              <a:rPr lang="en-CA" smtClean="0"/>
              <a:t>6</a:t>
            </a:fld>
            <a:endParaRPr lang="en-CA"/>
          </a:p>
        </p:txBody>
      </p:sp>
    </p:spTree>
    <p:extLst>
      <p:ext uri="{BB962C8B-B14F-4D97-AF65-F5344CB8AC3E}">
        <p14:creationId xmlns:p14="http://schemas.microsoft.com/office/powerpoint/2010/main" val="1952189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our earthworm and its closed circulatory system compared to the open circulatory system of the grasshopper.  We will discuss the details of the grasshopper respiratory system in a bit but as you can see the blood of the earthworm remains within the vessels and is not released into the surrounding interstitial fluid while in the grasshopper the heart pumps the hemolymph into the open cavity. </a:t>
            </a:r>
          </a:p>
        </p:txBody>
      </p:sp>
      <p:sp>
        <p:nvSpPr>
          <p:cNvPr id="4" name="Slide Number Placeholder 3"/>
          <p:cNvSpPr>
            <a:spLocks noGrp="1"/>
          </p:cNvSpPr>
          <p:nvPr>
            <p:ph type="sldNum" sz="quarter" idx="5"/>
          </p:nvPr>
        </p:nvSpPr>
        <p:spPr/>
        <p:txBody>
          <a:bodyPr/>
          <a:lstStyle/>
          <a:p>
            <a:fld id="{6A3567B6-ED8E-479D-8431-369A3FF249C5}" type="slidenum">
              <a:rPr lang="en-CA" smtClean="0"/>
              <a:t>7</a:t>
            </a:fld>
            <a:endParaRPr lang="en-CA"/>
          </a:p>
        </p:txBody>
      </p:sp>
    </p:spTree>
    <p:extLst>
      <p:ext uri="{BB962C8B-B14F-4D97-AF65-F5344CB8AC3E}">
        <p14:creationId xmlns:p14="http://schemas.microsoft.com/office/powerpoint/2010/main" val="1311080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lets talk excretion and osmoregulation!  In the annelid excretory system we have either </a:t>
            </a:r>
            <a:r>
              <a:rPr lang="en-US" dirty="0" err="1"/>
              <a:t>protoneprhridia</a:t>
            </a:r>
            <a:r>
              <a:rPr lang="en-US" dirty="0"/>
              <a:t> or metanephridia that open to the outside for excretion.  Protonephridia are basically a network of dead-end tubules with no internal opening while the </a:t>
            </a:r>
            <a:r>
              <a:rPr lang="en-US" dirty="0" err="1"/>
              <a:t>metaneprhridia</a:t>
            </a:r>
            <a:r>
              <a:rPr lang="en-US" dirty="0"/>
              <a:t> are an excretory gland with cilia covered funnels opening into the body cavity/coelom.  In the case of our familiar earthworm we have metanephridia as an excretory organ.  Here the waste from the body cavity enters the Nephrostome, which looks like a ciliated funnel, and sends it out via the Nephridiopores.  The metanephridia (the whole apparatus) can be found at every segment started at segment 15 and on. </a:t>
            </a:r>
          </a:p>
        </p:txBody>
      </p:sp>
      <p:sp>
        <p:nvSpPr>
          <p:cNvPr id="4" name="Slide Number Placeholder 3"/>
          <p:cNvSpPr>
            <a:spLocks noGrp="1"/>
          </p:cNvSpPr>
          <p:nvPr>
            <p:ph type="sldNum" sz="quarter" idx="5"/>
          </p:nvPr>
        </p:nvSpPr>
        <p:spPr/>
        <p:txBody>
          <a:bodyPr/>
          <a:lstStyle/>
          <a:p>
            <a:fld id="{6A3567B6-ED8E-479D-8431-369A3FF249C5}" type="slidenum">
              <a:rPr lang="en-CA" smtClean="0"/>
              <a:t>8</a:t>
            </a:fld>
            <a:endParaRPr lang="en-CA"/>
          </a:p>
        </p:txBody>
      </p:sp>
    </p:spTree>
    <p:extLst>
      <p:ext uri="{BB962C8B-B14F-4D97-AF65-F5344CB8AC3E}">
        <p14:creationId xmlns:p14="http://schemas.microsoft.com/office/powerpoint/2010/main" val="3659647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Annelids are hermaphroditic meaning they are both male and female however they still require a “friend” in order to reproduce sexually.  Sexual reproduction occurs when the sperm packets are exchanged between two different individuals.  Initially the sperm is temporarily stores while the clitellum secretes a cocoon of mucus.  This cocoon then slides along the worm and collects the eggs and stored sperm.  </a:t>
            </a:r>
          </a:p>
        </p:txBody>
      </p:sp>
      <p:sp>
        <p:nvSpPr>
          <p:cNvPr id="4" name="Slide Number Placeholder 3"/>
          <p:cNvSpPr>
            <a:spLocks noGrp="1"/>
          </p:cNvSpPr>
          <p:nvPr>
            <p:ph type="sldNum" sz="quarter" idx="5"/>
          </p:nvPr>
        </p:nvSpPr>
        <p:spPr/>
        <p:txBody>
          <a:bodyPr/>
          <a:lstStyle/>
          <a:p>
            <a:fld id="{6A3567B6-ED8E-479D-8431-369A3FF249C5}" type="slidenum">
              <a:rPr lang="en-CA" smtClean="0"/>
              <a:t>9</a:t>
            </a:fld>
            <a:endParaRPr lang="en-CA"/>
          </a:p>
        </p:txBody>
      </p:sp>
    </p:spTree>
    <p:extLst>
      <p:ext uri="{BB962C8B-B14F-4D97-AF65-F5344CB8AC3E}">
        <p14:creationId xmlns:p14="http://schemas.microsoft.com/office/powerpoint/2010/main" val="293093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108DA4-1F0A-4CEE-87F0-B47C076582EE}" type="datetime1">
              <a:rPr lang="en-CA" smtClean="0"/>
              <a:t>2022-06-24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3534871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24BFF9-7D8F-4B1B-8B13-0880DB2BFEAE}" type="datetime1">
              <a:rPr lang="en-CA" smtClean="0"/>
              <a:t>2022-06-24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580585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94618-AD9E-4CCA-A6B8-9F86AB13240B}" type="datetime1">
              <a:rPr lang="en-CA" smtClean="0"/>
              <a:t>2022-06-24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290973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32C65A-C7C6-447C-A6C2-05D85AB043D6}" type="datetime1">
              <a:rPr lang="en-CA" smtClean="0"/>
              <a:t>2022-06-24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1553929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997FE8-0716-46B9-A378-2A882CA90BB3}" type="datetime1">
              <a:rPr lang="en-CA" smtClean="0"/>
              <a:t>2022-06-24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412881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30E88C-9014-432E-AECF-690868AD500F}" type="datetime1">
              <a:rPr lang="en-CA" smtClean="0"/>
              <a:t>2022-06-24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516489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7E30EF-8C2C-411A-9A5F-53A59EDD1E7A}" type="datetime1">
              <a:rPr lang="en-CA" smtClean="0"/>
              <a:t>2022-06-24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360949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4C9542-FA16-42AC-9C09-FC4CF77A1ACD}" type="datetime1">
              <a:rPr lang="en-CA" smtClean="0"/>
              <a:t>2022-06-24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1930040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5ECB3-1FC4-494F-B0C6-05576F2E37BB}" type="datetime1">
              <a:rPr lang="en-CA" smtClean="0"/>
              <a:t>2022-06-24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2192907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C52B4C-A050-407B-9EE0-BB8B8117D2A4}" type="datetime1">
              <a:rPr lang="en-CA" smtClean="0"/>
              <a:t>2022-06-24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159761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8DBA59-8587-4F72-9E22-CDE1B523E2CC}" type="datetime1">
              <a:rPr lang="en-CA" smtClean="0"/>
              <a:t>2022-06-24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409858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F0595-B7E9-4610-B840-D97434F4A0B7}" type="datetime1">
              <a:rPr lang="en-CA" smtClean="0"/>
              <a:t>2022-06-24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834447-D87F-4614-80D8-6A929024DD19}" type="slidenum">
              <a:rPr lang="en-CA" smtClean="0"/>
              <a:t>‹#›</a:t>
            </a:fld>
            <a:endParaRPr lang="en-CA"/>
          </a:p>
        </p:txBody>
      </p:sp>
    </p:spTree>
    <p:extLst>
      <p:ext uri="{BB962C8B-B14F-4D97-AF65-F5344CB8AC3E}">
        <p14:creationId xmlns:p14="http://schemas.microsoft.com/office/powerpoint/2010/main" val="38633815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0.tiff"/></Relationships>
</file>

<file path=ppt/slides/_rels/slide2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7A73-B392-4181-84C4-A23A5CFD9B05}"/>
              </a:ext>
            </a:extLst>
          </p:cNvPr>
          <p:cNvSpPr>
            <a:spLocks noGrp="1"/>
          </p:cNvSpPr>
          <p:nvPr>
            <p:ph type="ctrTitle"/>
          </p:nvPr>
        </p:nvSpPr>
        <p:spPr>
          <a:xfrm>
            <a:off x="1523999" y="0"/>
            <a:ext cx="9144000" cy="1022960"/>
          </a:xfrm>
        </p:spPr>
        <p:txBody>
          <a:bodyPr/>
          <a:lstStyle/>
          <a:p>
            <a:r>
              <a:rPr lang="en-US" dirty="0">
                <a:latin typeface="Bahnschrift Light SemiCondensed" panose="020B0502040204020203" pitchFamily="34" charset="0"/>
              </a:rPr>
              <a:t>Animal Systems</a:t>
            </a:r>
            <a:endParaRPr lang="en-CA" dirty="0">
              <a:latin typeface="Bahnschrift Light SemiCondensed" panose="020B0502040204020203" pitchFamily="34" charset="0"/>
            </a:endParaRPr>
          </a:p>
        </p:txBody>
      </p:sp>
      <p:pic>
        <p:nvPicPr>
          <p:cNvPr id="5" name="Picture 4" descr="Timeline&#10;&#10;Description automatically generated">
            <a:extLst>
              <a:ext uri="{FF2B5EF4-FFF2-40B4-BE49-F238E27FC236}">
                <a16:creationId xmlns:a16="http://schemas.microsoft.com/office/drawing/2014/main" id="{D747AC80-B57C-4A0D-B019-62DF52A5111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09174" y="1022960"/>
            <a:ext cx="8373649" cy="5530240"/>
          </a:xfrm>
          <a:prstGeom prst="rect">
            <a:avLst/>
          </a:prstGeom>
        </p:spPr>
      </p:pic>
    </p:spTree>
    <p:extLst>
      <p:ext uri="{BB962C8B-B14F-4D97-AF65-F5344CB8AC3E}">
        <p14:creationId xmlns:p14="http://schemas.microsoft.com/office/powerpoint/2010/main" val="699758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CA8128-51B4-7248-934A-F0FA2A50AD35}"/>
              </a:ext>
            </a:extLst>
          </p:cNvPr>
          <p:cNvPicPr>
            <a:picLocks noChangeAspect="1"/>
          </p:cNvPicPr>
          <p:nvPr/>
        </p:nvPicPr>
        <p:blipFill>
          <a:blip r:embed="rId2"/>
          <a:stretch>
            <a:fillRect/>
          </a:stretch>
        </p:blipFill>
        <p:spPr>
          <a:xfrm>
            <a:off x="7338061" y="1314339"/>
            <a:ext cx="4564380" cy="3785095"/>
          </a:xfrm>
          <a:prstGeom prst="rect">
            <a:avLst/>
          </a:prstGeom>
        </p:spPr>
      </p:pic>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256212" y="1007952"/>
            <a:ext cx="9405256" cy="612775"/>
          </a:xfrm>
        </p:spPr>
        <p:txBody>
          <a:bodyPr>
            <a:noAutofit/>
          </a:bodyPr>
          <a:lstStyle/>
          <a:p>
            <a:pPr algn="ctr"/>
            <a:r>
              <a:rPr lang="en-US" sz="4400" b="1" dirty="0">
                <a:latin typeface="Avenir" panose="02000503020000020003" pitchFamily="2" charset="0"/>
              </a:rPr>
              <a:t>Who Am I?</a:t>
            </a:r>
            <a:endParaRPr lang="en-CA" sz="4400" b="1" dirty="0">
              <a:latin typeface="Avenir" panose="02000503020000020003" pitchFamily="2" charset="0"/>
            </a:endParaRPr>
          </a:p>
        </p:txBody>
      </p:sp>
      <p:sp>
        <p:nvSpPr>
          <p:cNvPr id="3" name="Content Placeholder 2">
            <a:extLst>
              <a:ext uri="{FF2B5EF4-FFF2-40B4-BE49-F238E27FC236}">
                <a16:creationId xmlns:a16="http://schemas.microsoft.com/office/drawing/2014/main" id="{F6AF40A1-9F85-45B9-BE20-BF2E2A1837DB}"/>
              </a:ext>
            </a:extLst>
          </p:cNvPr>
          <p:cNvSpPr>
            <a:spLocks noGrp="1"/>
          </p:cNvSpPr>
          <p:nvPr>
            <p:ph idx="1"/>
          </p:nvPr>
        </p:nvSpPr>
        <p:spPr>
          <a:xfrm>
            <a:off x="824706" y="2090098"/>
            <a:ext cx="10542587" cy="4631377"/>
          </a:xfrm>
        </p:spPr>
        <p:txBody>
          <a:bodyPr>
            <a:normAutofit/>
          </a:bodyPr>
          <a:lstStyle/>
          <a:p>
            <a:r>
              <a:rPr lang="en-CA" dirty="0">
                <a:latin typeface="Avenir" panose="02000503020000020003" pitchFamily="2" charset="0"/>
              </a:rPr>
              <a:t>I have a body cavity (Coelom)</a:t>
            </a:r>
          </a:p>
          <a:p>
            <a:r>
              <a:rPr lang="en-CA" dirty="0">
                <a:latin typeface="Avenir" panose="02000503020000020003" pitchFamily="2" charset="0"/>
              </a:rPr>
              <a:t>I have movable bristles (Setae)</a:t>
            </a:r>
          </a:p>
          <a:p>
            <a:r>
              <a:rPr lang="en-CA" dirty="0">
                <a:latin typeface="Avenir" panose="02000503020000020003" pitchFamily="2" charset="0"/>
              </a:rPr>
              <a:t>I have segments</a:t>
            </a:r>
          </a:p>
          <a:p>
            <a:r>
              <a:rPr lang="en-CA" dirty="0">
                <a:latin typeface="Avenir" panose="02000503020000020003" pitchFamily="2" charset="0"/>
              </a:rPr>
              <a:t>I have a complete digestive system</a:t>
            </a:r>
          </a:p>
          <a:p>
            <a:r>
              <a:rPr lang="en-CA" dirty="0">
                <a:latin typeface="Avenir" panose="02000503020000020003" pitchFamily="2" charset="0"/>
              </a:rPr>
              <a:t>I have a closed circulatory system</a:t>
            </a:r>
          </a:p>
          <a:p>
            <a:r>
              <a:rPr lang="en-CA" dirty="0">
                <a:latin typeface="Avenir" panose="02000503020000020003" pitchFamily="2" charset="0"/>
              </a:rPr>
              <a:t>I am both male and female </a:t>
            </a:r>
            <a:r>
              <a:rPr lang="en-CA" dirty="0">
                <a:latin typeface="Avenir" panose="02000503020000020003" pitchFamily="2" charset="0"/>
                <a:sym typeface="Wingdings" pitchFamily="2" charset="2"/>
              </a:rPr>
              <a:t>but I still need a friend to make more earthworms</a:t>
            </a:r>
            <a:endParaRPr lang="en-CA"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10</a:t>
            </a:fld>
            <a:endParaRPr lang="en-CA" dirty="0"/>
          </a:p>
        </p:txBody>
      </p:sp>
      <p:sp>
        <p:nvSpPr>
          <p:cNvPr id="5" name="Cloud 4">
            <a:extLst>
              <a:ext uri="{FF2B5EF4-FFF2-40B4-BE49-F238E27FC236}">
                <a16:creationId xmlns:a16="http://schemas.microsoft.com/office/drawing/2014/main" id="{D8D5A714-6D9D-C449-9D7A-B33BA5481D63}"/>
              </a:ext>
            </a:extLst>
          </p:cNvPr>
          <p:cNvSpPr/>
          <p:nvPr/>
        </p:nvSpPr>
        <p:spPr>
          <a:xfrm>
            <a:off x="8263890" y="251460"/>
            <a:ext cx="3638551" cy="1369267"/>
          </a:xfrm>
          <a:prstGeom prst="cloud">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Stay off the sidewalk, stay off the sidewalk, stay off the sidewalk….</a:t>
            </a:r>
            <a:endParaRPr lang="en-US" dirty="0"/>
          </a:p>
        </p:txBody>
      </p:sp>
    </p:spTree>
    <p:extLst>
      <p:ext uri="{BB962C8B-B14F-4D97-AF65-F5344CB8AC3E}">
        <p14:creationId xmlns:p14="http://schemas.microsoft.com/office/powerpoint/2010/main" val="32342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F29A9F-3CC3-9549-9CDD-48C9037736F0}"/>
              </a:ext>
            </a:extLst>
          </p:cNvPr>
          <p:cNvSpPr>
            <a:spLocks noGrp="1"/>
          </p:cNvSpPr>
          <p:nvPr>
            <p:ph type="title"/>
          </p:nvPr>
        </p:nvSpPr>
        <p:spPr>
          <a:xfrm>
            <a:off x="838200" y="0"/>
            <a:ext cx="10515600" cy="1325563"/>
          </a:xfrm>
        </p:spPr>
        <p:txBody>
          <a:bodyPr/>
          <a:lstStyle/>
          <a:p>
            <a:pPr algn="ctr"/>
            <a:r>
              <a:rPr lang="en-US" b="1" dirty="0">
                <a:latin typeface="Avenir" panose="02000503020000020003" pitchFamily="2" charset="0"/>
              </a:rPr>
              <a:t>Getting to know Molluscs!</a:t>
            </a:r>
          </a:p>
        </p:txBody>
      </p:sp>
      <p:sp>
        <p:nvSpPr>
          <p:cNvPr id="2" name="Slide Number Placeholder 1">
            <a:extLst>
              <a:ext uri="{FF2B5EF4-FFF2-40B4-BE49-F238E27FC236}">
                <a16:creationId xmlns:a16="http://schemas.microsoft.com/office/drawing/2014/main" id="{D0824C98-D6E9-CB42-A64D-0AF94644CF3E}"/>
              </a:ext>
            </a:extLst>
          </p:cNvPr>
          <p:cNvSpPr>
            <a:spLocks noGrp="1"/>
          </p:cNvSpPr>
          <p:nvPr>
            <p:ph type="sldNum" sz="quarter" idx="12"/>
          </p:nvPr>
        </p:nvSpPr>
        <p:spPr/>
        <p:txBody>
          <a:bodyPr/>
          <a:lstStyle/>
          <a:p>
            <a:fld id="{D6834447-D87F-4614-80D8-6A929024DD19}" type="slidenum">
              <a:rPr lang="en-CA" smtClean="0"/>
              <a:t>11</a:t>
            </a:fld>
            <a:endParaRPr lang="en-CA"/>
          </a:p>
        </p:txBody>
      </p:sp>
      <p:pic>
        <p:nvPicPr>
          <p:cNvPr id="7" name="Picture 6">
            <a:extLst>
              <a:ext uri="{FF2B5EF4-FFF2-40B4-BE49-F238E27FC236}">
                <a16:creationId xmlns:a16="http://schemas.microsoft.com/office/drawing/2014/main" id="{87DF7D07-B8AD-CE45-A1A8-164AB7F8FBFA}"/>
              </a:ext>
            </a:extLst>
          </p:cNvPr>
          <p:cNvPicPr>
            <a:picLocks noChangeAspect="1"/>
          </p:cNvPicPr>
          <p:nvPr/>
        </p:nvPicPr>
        <p:blipFill>
          <a:blip r:embed="rId3"/>
          <a:stretch>
            <a:fillRect/>
          </a:stretch>
        </p:blipFill>
        <p:spPr>
          <a:xfrm>
            <a:off x="2312670" y="1031816"/>
            <a:ext cx="7566660" cy="5689659"/>
          </a:xfrm>
          <a:prstGeom prst="rect">
            <a:avLst/>
          </a:prstGeom>
        </p:spPr>
      </p:pic>
    </p:spTree>
    <p:extLst>
      <p:ext uri="{BB962C8B-B14F-4D97-AF65-F5344CB8AC3E}">
        <p14:creationId xmlns:p14="http://schemas.microsoft.com/office/powerpoint/2010/main" val="343350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11BDD-D8B1-FD45-BA98-B98DDBB4CC65}"/>
              </a:ext>
            </a:extLst>
          </p:cNvPr>
          <p:cNvPicPr>
            <a:picLocks noChangeAspect="1"/>
          </p:cNvPicPr>
          <p:nvPr/>
        </p:nvPicPr>
        <p:blipFill>
          <a:blip r:embed="rId3"/>
          <a:stretch>
            <a:fillRect/>
          </a:stretch>
        </p:blipFill>
        <p:spPr>
          <a:xfrm>
            <a:off x="1907425" y="961390"/>
            <a:ext cx="9022210" cy="5394960"/>
          </a:xfrm>
          <a:prstGeom prst="rect">
            <a:avLst/>
          </a:prstGeom>
        </p:spPr>
      </p:pic>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777240" y="497787"/>
            <a:ext cx="10298430" cy="612775"/>
          </a:xfrm>
        </p:spPr>
        <p:txBody>
          <a:bodyPr>
            <a:noAutofit/>
          </a:bodyPr>
          <a:lstStyle/>
          <a:p>
            <a:pPr algn="ctr"/>
            <a:r>
              <a:rPr lang="en-US" sz="4400" b="1" dirty="0">
                <a:latin typeface="Avenir" panose="02000503020000020003" pitchFamily="2" charset="0"/>
              </a:rPr>
              <a:t>Phylum Mollusca: Digestion</a:t>
            </a:r>
            <a:endParaRPr lang="en-CA" sz="4400" b="1" dirty="0">
              <a:latin typeface="Avenir" panose="02000503020000020003" pitchFamily="2" charset="0"/>
            </a:endParaRPr>
          </a:p>
        </p:txBody>
      </p:sp>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latin typeface="Bahnschrift Light SemiCondensed" panose="020B0502040204020203" pitchFamily="34" charset="0"/>
              </a:rPr>
              <a:t>12</a:t>
            </a:fld>
            <a:endParaRPr lang="en-CA">
              <a:latin typeface="Bahnschrift Light SemiCondensed" panose="020B0502040204020203" pitchFamily="34" charset="0"/>
            </a:endParaRPr>
          </a:p>
        </p:txBody>
      </p:sp>
      <p:sp>
        <p:nvSpPr>
          <p:cNvPr id="8" name="TextBox 7">
            <a:extLst>
              <a:ext uri="{FF2B5EF4-FFF2-40B4-BE49-F238E27FC236}">
                <a16:creationId xmlns:a16="http://schemas.microsoft.com/office/drawing/2014/main" id="{BEC9512A-856C-4E4D-8585-CCA1BD3A3E96}"/>
              </a:ext>
            </a:extLst>
          </p:cNvPr>
          <p:cNvSpPr txBox="1"/>
          <p:nvPr/>
        </p:nvSpPr>
        <p:spPr>
          <a:xfrm flipH="1">
            <a:off x="2302770" y="6094740"/>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https://www.carlsonstockart.com/photo/mollusk-clam-anatomy-structure-illustration/</a:t>
            </a:r>
          </a:p>
        </p:txBody>
      </p:sp>
    </p:spTree>
    <p:extLst>
      <p:ext uri="{BB962C8B-B14F-4D97-AF65-F5344CB8AC3E}">
        <p14:creationId xmlns:p14="http://schemas.microsoft.com/office/powerpoint/2010/main" val="404705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D611-7C0C-A246-A0E4-5147D6EE5591}"/>
              </a:ext>
            </a:extLst>
          </p:cNvPr>
          <p:cNvSpPr>
            <a:spLocks noGrp="1"/>
          </p:cNvSpPr>
          <p:nvPr>
            <p:ph type="title"/>
          </p:nvPr>
        </p:nvSpPr>
        <p:spPr>
          <a:xfrm>
            <a:off x="838200" y="0"/>
            <a:ext cx="10515600" cy="1325563"/>
          </a:xfrm>
        </p:spPr>
        <p:txBody>
          <a:bodyPr/>
          <a:lstStyle/>
          <a:p>
            <a:pPr algn="ctr"/>
            <a:r>
              <a:rPr lang="en-US" b="1" dirty="0">
                <a:latin typeface="Avenir" panose="02000503020000020003" pitchFamily="2" charset="0"/>
              </a:rPr>
              <a:t>Phylum Mollusca: Respiration</a:t>
            </a:r>
          </a:p>
        </p:txBody>
      </p:sp>
      <p:pic>
        <p:nvPicPr>
          <p:cNvPr id="5" name="Content Placeholder 4">
            <a:extLst>
              <a:ext uri="{FF2B5EF4-FFF2-40B4-BE49-F238E27FC236}">
                <a16:creationId xmlns:a16="http://schemas.microsoft.com/office/drawing/2014/main" id="{6DB47634-4FA9-3A42-8A87-0389B69C4E6B}"/>
              </a:ext>
            </a:extLst>
          </p:cNvPr>
          <p:cNvPicPr>
            <a:picLocks noGrp="1" noChangeAspect="1"/>
          </p:cNvPicPr>
          <p:nvPr>
            <p:ph idx="1"/>
          </p:nvPr>
        </p:nvPicPr>
        <p:blipFill>
          <a:blip r:embed="rId3"/>
          <a:stretch>
            <a:fillRect/>
          </a:stretch>
        </p:blipFill>
        <p:spPr>
          <a:xfrm>
            <a:off x="3260291" y="1199183"/>
            <a:ext cx="5773305" cy="5522292"/>
          </a:xfrm>
          <a:prstGeom prst="rect">
            <a:avLst/>
          </a:prstGeom>
        </p:spPr>
      </p:pic>
      <p:sp>
        <p:nvSpPr>
          <p:cNvPr id="4" name="Slide Number Placeholder 3">
            <a:extLst>
              <a:ext uri="{FF2B5EF4-FFF2-40B4-BE49-F238E27FC236}">
                <a16:creationId xmlns:a16="http://schemas.microsoft.com/office/drawing/2014/main" id="{A4606A00-1C04-2F48-BAE2-28B08BBB6D36}"/>
              </a:ext>
            </a:extLst>
          </p:cNvPr>
          <p:cNvSpPr>
            <a:spLocks noGrp="1"/>
          </p:cNvSpPr>
          <p:nvPr>
            <p:ph type="sldNum" sz="quarter" idx="12"/>
          </p:nvPr>
        </p:nvSpPr>
        <p:spPr/>
        <p:txBody>
          <a:bodyPr/>
          <a:lstStyle/>
          <a:p>
            <a:fld id="{D6834447-D87F-4614-80D8-6A929024DD19}" type="slidenum">
              <a:rPr lang="en-CA" smtClean="0"/>
              <a:t>13</a:t>
            </a:fld>
            <a:endParaRPr lang="en-CA"/>
          </a:p>
        </p:txBody>
      </p:sp>
      <p:sp>
        <p:nvSpPr>
          <p:cNvPr id="6" name="Oval 5">
            <a:extLst>
              <a:ext uri="{FF2B5EF4-FFF2-40B4-BE49-F238E27FC236}">
                <a16:creationId xmlns:a16="http://schemas.microsoft.com/office/drawing/2014/main" id="{005FEFD5-1F65-104D-8196-81EB2262437A}"/>
              </a:ext>
            </a:extLst>
          </p:cNvPr>
          <p:cNvSpPr/>
          <p:nvPr/>
        </p:nvSpPr>
        <p:spPr>
          <a:xfrm>
            <a:off x="542564" y="830379"/>
            <a:ext cx="3013364" cy="2082655"/>
          </a:xfrm>
          <a:prstGeom prst="ellipse">
            <a:avLst/>
          </a:prstGeom>
          <a:solidFill>
            <a:srgbClr val="FFEC98"/>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50000"/>
                  </a:schemeClr>
                </a:solidFill>
                <a:latin typeface="Avenir" panose="02000503020000020003" pitchFamily="2" charset="0"/>
              </a:rPr>
              <a:t>Ctenidia = Gills = Gas Exchange</a:t>
            </a:r>
          </a:p>
        </p:txBody>
      </p:sp>
      <p:sp>
        <p:nvSpPr>
          <p:cNvPr id="7" name="Oval 6">
            <a:extLst>
              <a:ext uri="{FF2B5EF4-FFF2-40B4-BE49-F238E27FC236}">
                <a16:creationId xmlns:a16="http://schemas.microsoft.com/office/drawing/2014/main" id="{7E963E1F-2938-BD46-843B-F53CEEE3D36F}"/>
              </a:ext>
            </a:extLst>
          </p:cNvPr>
          <p:cNvSpPr/>
          <p:nvPr/>
        </p:nvSpPr>
        <p:spPr>
          <a:xfrm>
            <a:off x="8661544" y="4273695"/>
            <a:ext cx="3013364" cy="2082655"/>
          </a:xfrm>
          <a:prstGeom prst="ellipse">
            <a:avLst/>
          </a:prstGeom>
          <a:solidFill>
            <a:srgbClr val="FFEC98"/>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50000"/>
                  </a:schemeClr>
                </a:solidFill>
                <a:latin typeface="Avenir" panose="02000503020000020003" pitchFamily="2" charset="0"/>
              </a:rPr>
              <a:t>Water – Incurrent Siphon – Gills – Excurrent Siphon</a:t>
            </a:r>
          </a:p>
        </p:txBody>
      </p:sp>
    </p:spTree>
    <p:extLst>
      <p:ext uri="{BB962C8B-B14F-4D97-AF65-F5344CB8AC3E}">
        <p14:creationId xmlns:p14="http://schemas.microsoft.com/office/powerpoint/2010/main" val="91523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Mollusca: Circulation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14</a:t>
            </a:fld>
            <a:endParaRPr lang="en-CA" dirty="0"/>
          </a:p>
        </p:txBody>
      </p:sp>
      <p:sp>
        <p:nvSpPr>
          <p:cNvPr id="8" name="TextBox 7">
            <a:extLst>
              <a:ext uri="{FF2B5EF4-FFF2-40B4-BE49-F238E27FC236}">
                <a16:creationId xmlns:a16="http://schemas.microsoft.com/office/drawing/2014/main" id="{13F77869-3090-4A41-9500-B9A547D91D8F}"/>
              </a:ext>
            </a:extLst>
          </p:cNvPr>
          <p:cNvSpPr txBox="1"/>
          <p:nvPr/>
        </p:nvSpPr>
        <p:spPr>
          <a:xfrm flipH="1">
            <a:off x="2658249" y="6158617"/>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https://www.carlsonstockart.com/photo/mollusk-clam-anatomy-structure-illustration/</a:t>
            </a:r>
          </a:p>
        </p:txBody>
      </p:sp>
      <p:pic>
        <p:nvPicPr>
          <p:cNvPr id="5" name="Picture 4">
            <a:extLst>
              <a:ext uri="{FF2B5EF4-FFF2-40B4-BE49-F238E27FC236}">
                <a16:creationId xmlns:a16="http://schemas.microsoft.com/office/drawing/2014/main" id="{273E9F9F-DD8E-3840-B893-36BEB4536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39" y="1838117"/>
            <a:ext cx="11522361" cy="3840787"/>
          </a:xfrm>
          <a:prstGeom prst="rect">
            <a:avLst/>
          </a:prstGeom>
        </p:spPr>
      </p:pic>
    </p:spTree>
    <p:extLst>
      <p:ext uri="{BB962C8B-B14F-4D97-AF65-F5344CB8AC3E}">
        <p14:creationId xmlns:p14="http://schemas.microsoft.com/office/powerpoint/2010/main" val="513116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Mollusca: Excretion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15</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3202209" y="6261913"/>
            <a:ext cx="4395652"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Copyright Pearson Prentice Hall</a:t>
            </a:r>
          </a:p>
        </p:txBody>
      </p:sp>
      <p:pic>
        <p:nvPicPr>
          <p:cNvPr id="6" name="Picture 5">
            <a:extLst>
              <a:ext uri="{FF2B5EF4-FFF2-40B4-BE49-F238E27FC236}">
                <a16:creationId xmlns:a16="http://schemas.microsoft.com/office/drawing/2014/main" id="{57430E2A-9C62-C64F-AB76-039F7BF2C6EA}"/>
              </a:ext>
            </a:extLst>
          </p:cNvPr>
          <p:cNvPicPr>
            <a:picLocks noChangeAspect="1"/>
          </p:cNvPicPr>
          <p:nvPr/>
        </p:nvPicPr>
        <p:blipFill>
          <a:blip r:embed="rId3"/>
          <a:stretch>
            <a:fillRect/>
          </a:stretch>
        </p:blipFill>
        <p:spPr>
          <a:xfrm>
            <a:off x="1706460" y="990599"/>
            <a:ext cx="8167790" cy="5271313"/>
          </a:xfrm>
          <a:prstGeom prst="rect">
            <a:avLst/>
          </a:prstGeom>
        </p:spPr>
      </p:pic>
    </p:spTree>
    <p:extLst>
      <p:ext uri="{BB962C8B-B14F-4D97-AF65-F5344CB8AC3E}">
        <p14:creationId xmlns:p14="http://schemas.microsoft.com/office/powerpoint/2010/main" val="505673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Mollusca: Reproduction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16</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3392377" y="6413622"/>
            <a:ext cx="4982997"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https://learn.weatherstem.com/modules/learn/lessons/124/11.html</a:t>
            </a:r>
          </a:p>
        </p:txBody>
      </p:sp>
      <p:pic>
        <p:nvPicPr>
          <p:cNvPr id="6" name="Picture 5" descr="Diagram&#10;&#10;Description automatically generated">
            <a:extLst>
              <a:ext uri="{FF2B5EF4-FFF2-40B4-BE49-F238E27FC236}">
                <a16:creationId xmlns:a16="http://schemas.microsoft.com/office/drawing/2014/main" id="{925175A1-2430-4F18-8CA7-307740B4B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453" y="1126447"/>
            <a:ext cx="9551094" cy="5335807"/>
          </a:xfrm>
          <a:prstGeom prst="rect">
            <a:avLst/>
          </a:prstGeom>
        </p:spPr>
      </p:pic>
    </p:spTree>
    <p:extLst>
      <p:ext uri="{BB962C8B-B14F-4D97-AF65-F5344CB8AC3E}">
        <p14:creationId xmlns:p14="http://schemas.microsoft.com/office/powerpoint/2010/main" val="3425476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E3F96-AD4F-F141-9839-D276B4F3AE64}"/>
              </a:ext>
            </a:extLst>
          </p:cNvPr>
          <p:cNvPicPr>
            <a:picLocks noChangeAspect="1"/>
          </p:cNvPicPr>
          <p:nvPr/>
        </p:nvPicPr>
        <p:blipFill>
          <a:blip r:embed="rId3"/>
          <a:stretch>
            <a:fillRect/>
          </a:stretch>
        </p:blipFill>
        <p:spPr>
          <a:xfrm>
            <a:off x="575534" y="918159"/>
            <a:ext cx="2963793" cy="1968651"/>
          </a:xfrm>
          <a:prstGeom prst="rect">
            <a:avLst/>
          </a:prstGeom>
        </p:spPr>
      </p:pic>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838200" y="-98273"/>
            <a:ext cx="10515600" cy="1325563"/>
          </a:xfrm>
        </p:spPr>
        <p:txBody>
          <a:bodyPr>
            <a:noAutofit/>
          </a:bodyPr>
          <a:lstStyle/>
          <a:p>
            <a:pPr algn="ctr"/>
            <a:r>
              <a:rPr lang="en-US" sz="4400" b="1" dirty="0">
                <a:latin typeface="Avenir" panose="02000503020000020003" pitchFamily="2" charset="0"/>
              </a:rPr>
              <a:t>Phylum Mollusca: Summary</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17</a:t>
            </a:fld>
            <a:endParaRPr lang="en-CA" dirty="0"/>
          </a:p>
        </p:txBody>
      </p:sp>
      <p:pic>
        <p:nvPicPr>
          <p:cNvPr id="4" name="Picture 3">
            <a:extLst>
              <a:ext uri="{FF2B5EF4-FFF2-40B4-BE49-F238E27FC236}">
                <a16:creationId xmlns:a16="http://schemas.microsoft.com/office/drawing/2014/main" id="{D4B50DEE-A3D8-E347-B953-0BF6A99DD9CA}"/>
              </a:ext>
            </a:extLst>
          </p:cNvPr>
          <p:cNvPicPr>
            <a:picLocks noChangeAspect="1"/>
          </p:cNvPicPr>
          <p:nvPr/>
        </p:nvPicPr>
        <p:blipFill>
          <a:blip r:embed="rId4"/>
          <a:stretch>
            <a:fillRect/>
          </a:stretch>
        </p:blipFill>
        <p:spPr>
          <a:xfrm>
            <a:off x="8148316" y="1066554"/>
            <a:ext cx="3861467" cy="2574311"/>
          </a:xfrm>
          <a:prstGeom prst="rect">
            <a:avLst/>
          </a:prstGeom>
        </p:spPr>
      </p:pic>
      <p:pic>
        <p:nvPicPr>
          <p:cNvPr id="5" name="Picture 4">
            <a:extLst>
              <a:ext uri="{FF2B5EF4-FFF2-40B4-BE49-F238E27FC236}">
                <a16:creationId xmlns:a16="http://schemas.microsoft.com/office/drawing/2014/main" id="{D0D105C2-5CF3-1647-ADC1-05596C5B5316}"/>
              </a:ext>
            </a:extLst>
          </p:cNvPr>
          <p:cNvPicPr>
            <a:picLocks noChangeAspect="1"/>
          </p:cNvPicPr>
          <p:nvPr/>
        </p:nvPicPr>
        <p:blipFill>
          <a:blip r:embed="rId5"/>
          <a:stretch>
            <a:fillRect/>
          </a:stretch>
        </p:blipFill>
        <p:spPr>
          <a:xfrm>
            <a:off x="2977640" y="2425734"/>
            <a:ext cx="3033566" cy="2014996"/>
          </a:xfrm>
          <a:prstGeom prst="rect">
            <a:avLst/>
          </a:prstGeom>
        </p:spPr>
      </p:pic>
      <p:pic>
        <p:nvPicPr>
          <p:cNvPr id="6" name="Picture 5">
            <a:extLst>
              <a:ext uri="{FF2B5EF4-FFF2-40B4-BE49-F238E27FC236}">
                <a16:creationId xmlns:a16="http://schemas.microsoft.com/office/drawing/2014/main" id="{BF2E3C07-4947-2144-80A0-DA5F4CD232A1}"/>
              </a:ext>
            </a:extLst>
          </p:cNvPr>
          <p:cNvPicPr>
            <a:picLocks noChangeAspect="1"/>
          </p:cNvPicPr>
          <p:nvPr/>
        </p:nvPicPr>
        <p:blipFill>
          <a:blip r:embed="rId6"/>
          <a:stretch>
            <a:fillRect/>
          </a:stretch>
        </p:blipFill>
        <p:spPr>
          <a:xfrm>
            <a:off x="8879122" y="4420617"/>
            <a:ext cx="3130661" cy="1753170"/>
          </a:xfrm>
          <a:prstGeom prst="rect">
            <a:avLst/>
          </a:prstGeom>
        </p:spPr>
      </p:pic>
      <p:sp>
        <p:nvSpPr>
          <p:cNvPr id="9" name="Teardrop 8">
            <a:extLst>
              <a:ext uri="{FF2B5EF4-FFF2-40B4-BE49-F238E27FC236}">
                <a16:creationId xmlns:a16="http://schemas.microsoft.com/office/drawing/2014/main" id="{89B2AEA1-B106-AB49-9136-8FCC314DB5A9}"/>
              </a:ext>
            </a:extLst>
          </p:cNvPr>
          <p:cNvSpPr/>
          <p:nvPr/>
        </p:nvSpPr>
        <p:spPr>
          <a:xfrm>
            <a:off x="485854" y="3030762"/>
            <a:ext cx="2351689" cy="2118295"/>
          </a:xfrm>
          <a:prstGeom prst="teardrop">
            <a:avLst/>
          </a:prstGeom>
          <a:solidFill>
            <a:srgbClr val="E14514"/>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panose="02000503020000020003" pitchFamily="2" charset="0"/>
              </a:rPr>
              <a:t>Complete Digestive System - Radula</a:t>
            </a:r>
          </a:p>
        </p:txBody>
      </p:sp>
      <p:sp>
        <p:nvSpPr>
          <p:cNvPr id="12" name="Teardrop 11">
            <a:extLst>
              <a:ext uri="{FF2B5EF4-FFF2-40B4-BE49-F238E27FC236}">
                <a16:creationId xmlns:a16="http://schemas.microsoft.com/office/drawing/2014/main" id="{32D17D50-71A6-1444-8BA7-3DBEBB5995B6}"/>
              </a:ext>
            </a:extLst>
          </p:cNvPr>
          <p:cNvSpPr/>
          <p:nvPr/>
        </p:nvSpPr>
        <p:spPr>
          <a:xfrm>
            <a:off x="2730253" y="4578341"/>
            <a:ext cx="3280953" cy="2196473"/>
          </a:xfrm>
          <a:prstGeom prst="teardrop">
            <a:avLst/>
          </a:prstGeom>
          <a:solidFill>
            <a:srgbClr val="E14514"/>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panose="02000503020000020003" pitchFamily="2" charset="0"/>
              </a:rPr>
              <a:t>Open Circulatory System – Hemocoel/Gills/Heart</a:t>
            </a:r>
          </a:p>
        </p:txBody>
      </p:sp>
      <p:sp>
        <p:nvSpPr>
          <p:cNvPr id="13" name="Teardrop 12">
            <a:extLst>
              <a:ext uri="{FF2B5EF4-FFF2-40B4-BE49-F238E27FC236}">
                <a16:creationId xmlns:a16="http://schemas.microsoft.com/office/drawing/2014/main" id="{C7FA07F7-EB01-BE43-AB42-15C4FFF6A478}"/>
              </a:ext>
            </a:extLst>
          </p:cNvPr>
          <p:cNvSpPr/>
          <p:nvPr/>
        </p:nvSpPr>
        <p:spPr>
          <a:xfrm>
            <a:off x="6457504" y="4440730"/>
            <a:ext cx="2300698" cy="2083267"/>
          </a:xfrm>
          <a:prstGeom prst="teardrop">
            <a:avLst/>
          </a:prstGeom>
          <a:solidFill>
            <a:srgbClr val="E14514"/>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panose="02000503020000020003" pitchFamily="2" charset="0"/>
              </a:rPr>
              <a:t>Excretion - Nephridium</a:t>
            </a:r>
          </a:p>
        </p:txBody>
      </p:sp>
      <p:sp>
        <p:nvSpPr>
          <p:cNvPr id="14" name="Teardrop 13">
            <a:extLst>
              <a:ext uri="{FF2B5EF4-FFF2-40B4-BE49-F238E27FC236}">
                <a16:creationId xmlns:a16="http://schemas.microsoft.com/office/drawing/2014/main" id="{37C60E13-EAEB-364F-B662-A5E38DF1E3EC}"/>
              </a:ext>
            </a:extLst>
          </p:cNvPr>
          <p:cNvSpPr/>
          <p:nvPr/>
        </p:nvSpPr>
        <p:spPr>
          <a:xfrm>
            <a:off x="5676466" y="1094925"/>
            <a:ext cx="2374981" cy="2152607"/>
          </a:xfrm>
          <a:prstGeom prst="teardrop">
            <a:avLst/>
          </a:prstGeom>
          <a:solidFill>
            <a:srgbClr val="E14514"/>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tx1"/>
                </a:solidFill>
                <a:latin typeface="Avenir" panose="02000503020000020003" pitchFamily="2" charset="0"/>
              </a:rPr>
              <a:t>Unidirectional Respiration – Ctenidia for Gas Exchange</a:t>
            </a:r>
          </a:p>
        </p:txBody>
      </p:sp>
    </p:spTree>
    <p:extLst>
      <p:ext uri="{BB962C8B-B14F-4D97-AF65-F5344CB8AC3E}">
        <p14:creationId xmlns:p14="http://schemas.microsoft.com/office/powerpoint/2010/main" val="201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03BCC7-3C48-5945-9A92-60AFE32D0D32}"/>
              </a:ext>
            </a:extLst>
          </p:cNvPr>
          <p:cNvSpPr>
            <a:spLocks noGrp="1"/>
          </p:cNvSpPr>
          <p:nvPr>
            <p:ph type="title"/>
          </p:nvPr>
        </p:nvSpPr>
        <p:spPr>
          <a:xfrm>
            <a:off x="838200" y="312116"/>
            <a:ext cx="10515600" cy="1325563"/>
          </a:xfrm>
        </p:spPr>
        <p:txBody>
          <a:bodyPr>
            <a:normAutofit fontScale="90000"/>
          </a:bodyPr>
          <a:lstStyle/>
          <a:p>
            <a:pPr algn="ctr"/>
            <a:r>
              <a:rPr lang="en-US" b="1" dirty="0">
                <a:latin typeface="Avenir" panose="02000503020000020003" pitchFamily="2" charset="0"/>
              </a:rPr>
              <a:t>Let’s now look at the largest phylum we will be looking at!  Welcome to Arthropods</a:t>
            </a:r>
          </a:p>
        </p:txBody>
      </p:sp>
      <p:sp>
        <p:nvSpPr>
          <p:cNvPr id="2" name="Slide Number Placeholder 1">
            <a:extLst>
              <a:ext uri="{FF2B5EF4-FFF2-40B4-BE49-F238E27FC236}">
                <a16:creationId xmlns:a16="http://schemas.microsoft.com/office/drawing/2014/main" id="{ECBC842A-D67A-8842-B274-D62330F470C1}"/>
              </a:ext>
            </a:extLst>
          </p:cNvPr>
          <p:cNvSpPr>
            <a:spLocks noGrp="1"/>
          </p:cNvSpPr>
          <p:nvPr>
            <p:ph type="sldNum" sz="quarter" idx="12"/>
          </p:nvPr>
        </p:nvSpPr>
        <p:spPr/>
        <p:txBody>
          <a:bodyPr/>
          <a:lstStyle/>
          <a:p>
            <a:fld id="{D6834447-D87F-4614-80D8-6A929024DD19}" type="slidenum">
              <a:rPr lang="en-CA" smtClean="0"/>
              <a:t>18</a:t>
            </a:fld>
            <a:endParaRPr lang="en-CA"/>
          </a:p>
        </p:txBody>
      </p:sp>
      <p:pic>
        <p:nvPicPr>
          <p:cNvPr id="7" name="Content Placeholder 6">
            <a:extLst>
              <a:ext uri="{FF2B5EF4-FFF2-40B4-BE49-F238E27FC236}">
                <a16:creationId xmlns:a16="http://schemas.microsoft.com/office/drawing/2014/main" id="{0B896EBB-FDEC-EC4C-95E6-04A8EB9DB33C}"/>
              </a:ext>
            </a:extLst>
          </p:cNvPr>
          <p:cNvPicPr>
            <a:picLocks noGrp="1" noChangeAspect="1"/>
          </p:cNvPicPr>
          <p:nvPr>
            <p:ph idx="1"/>
          </p:nvPr>
        </p:nvPicPr>
        <p:blipFill>
          <a:blip r:embed="rId3"/>
          <a:stretch>
            <a:fillRect/>
          </a:stretch>
        </p:blipFill>
        <p:spPr>
          <a:xfrm>
            <a:off x="3067878" y="1802430"/>
            <a:ext cx="6056244" cy="4553920"/>
          </a:xfrm>
          <a:prstGeom prst="rect">
            <a:avLst/>
          </a:prstGeom>
        </p:spPr>
      </p:pic>
    </p:spTree>
    <p:extLst>
      <p:ext uri="{BB962C8B-B14F-4D97-AF65-F5344CB8AC3E}">
        <p14:creationId xmlns:p14="http://schemas.microsoft.com/office/powerpoint/2010/main" val="1208275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834888" y="391769"/>
            <a:ext cx="10906538" cy="612775"/>
          </a:xfrm>
        </p:spPr>
        <p:txBody>
          <a:bodyPr>
            <a:noAutofit/>
          </a:bodyPr>
          <a:lstStyle/>
          <a:p>
            <a:pPr algn="ctr"/>
            <a:r>
              <a:rPr lang="en-US" sz="4400" b="1" dirty="0">
                <a:latin typeface="Avenir" panose="02000503020000020003" pitchFamily="2" charset="0"/>
              </a:rPr>
              <a:t>Phylum Arthropoda: Digestion</a:t>
            </a:r>
            <a:endParaRPr lang="en-CA" sz="4400" b="1" dirty="0">
              <a:latin typeface="Avenir" panose="02000503020000020003" pitchFamily="2" charset="0"/>
            </a:endParaRPr>
          </a:p>
        </p:txBody>
      </p:sp>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t>19</a:t>
            </a:fld>
            <a:endParaRPr lang="en-CA"/>
          </a:p>
        </p:txBody>
      </p:sp>
      <p:sp>
        <p:nvSpPr>
          <p:cNvPr id="8" name="TextBox 7">
            <a:extLst>
              <a:ext uri="{FF2B5EF4-FFF2-40B4-BE49-F238E27FC236}">
                <a16:creationId xmlns:a16="http://schemas.microsoft.com/office/drawing/2014/main" id="{BEC9512A-856C-4E4D-8585-CCA1BD3A3E96}"/>
              </a:ext>
            </a:extLst>
          </p:cNvPr>
          <p:cNvSpPr txBox="1"/>
          <p:nvPr/>
        </p:nvSpPr>
        <p:spPr>
          <a:xfrm flipH="1">
            <a:off x="2904144" y="6459865"/>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http://www.biologyjunction.com/grasshopper_internal.htm</a:t>
            </a:r>
          </a:p>
        </p:txBody>
      </p:sp>
      <p:pic>
        <p:nvPicPr>
          <p:cNvPr id="4" name="Picture 3">
            <a:extLst>
              <a:ext uri="{FF2B5EF4-FFF2-40B4-BE49-F238E27FC236}">
                <a16:creationId xmlns:a16="http://schemas.microsoft.com/office/drawing/2014/main" id="{C2BF3CC5-0053-6444-89DF-1511AA65DEEA}"/>
              </a:ext>
            </a:extLst>
          </p:cNvPr>
          <p:cNvPicPr>
            <a:picLocks noChangeAspect="1"/>
          </p:cNvPicPr>
          <p:nvPr/>
        </p:nvPicPr>
        <p:blipFill>
          <a:blip r:embed="rId3"/>
          <a:stretch>
            <a:fillRect/>
          </a:stretch>
        </p:blipFill>
        <p:spPr>
          <a:xfrm>
            <a:off x="834888" y="2543248"/>
            <a:ext cx="10387292" cy="3783451"/>
          </a:xfrm>
          <a:prstGeom prst="rect">
            <a:avLst/>
          </a:prstGeom>
        </p:spPr>
      </p:pic>
      <p:sp>
        <p:nvSpPr>
          <p:cNvPr id="10" name="Rectangle 9">
            <a:extLst>
              <a:ext uri="{FF2B5EF4-FFF2-40B4-BE49-F238E27FC236}">
                <a16:creationId xmlns:a16="http://schemas.microsoft.com/office/drawing/2014/main" id="{A59DC1E3-E2E1-2E47-BA15-967AC29AF3E6}"/>
              </a:ext>
            </a:extLst>
          </p:cNvPr>
          <p:cNvSpPr/>
          <p:nvPr/>
        </p:nvSpPr>
        <p:spPr>
          <a:xfrm>
            <a:off x="1307916" y="1266712"/>
            <a:ext cx="2749272" cy="9785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B82FBDA-4967-8A4A-8BDC-1062BC7C5306}"/>
              </a:ext>
            </a:extLst>
          </p:cNvPr>
          <p:cNvSpPr txBox="1"/>
          <p:nvPr/>
        </p:nvSpPr>
        <p:spPr>
          <a:xfrm>
            <a:off x="1826067" y="1434703"/>
            <a:ext cx="1712969" cy="584775"/>
          </a:xfrm>
          <a:prstGeom prst="rect">
            <a:avLst/>
          </a:prstGeom>
          <a:noFill/>
        </p:spPr>
        <p:txBody>
          <a:bodyPr wrap="none" rtlCol="0">
            <a:spAutoFit/>
          </a:bodyPr>
          <a:lstStyle/>
          <a:p>
            <a:pPr algn="ctr"/>
            <a:r>
              <a:rPr lang="en-US" sz="3200" b="1" dirty="0">
                <a:latin typeface="Avenir" panose="02000503020000020003" pitchFamily="2" charset="0"/>
              </a:rPr>
              <a:t>Foregut</a:t>
            </a:r>
          </a:p>
        </p:txBody>
      </p:sp>
      <p:sp>
        <p:nvSpPr>
          <p:cNvPr id="13" name="Rectangle 12">
            <a:extLst>
              <a:ext uri="{FF2B5EF4-FFF2-40B4-BE49-F238E27FC236}">
                <a16:creationId xmlns:a16="http://schemas.microsoft.com/office/drawing/2014/main" id="{7B60EC5C-9073-444F-9C88-76B537AC074C}"/>
              </a:ext>
            </a:extLst>
          </p:cNvPr>
          <p:cNvSpPr/>
          <p:nvPr/>
        </p:nvSpPr>
        <p:spPr>
          <a:xfrm>
            <a:off x="4417017" y="1266712"/>
            <a:ext cx="2736492" cy="9785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D3EF93-A235-0546-A39D-F4BA09C3B1E3}"/>
              </a:ext>
            </a:extLst>
          </p:cNvPr>
          <p:cNvSpPr/>
          <p:nvPr/>
        </p:nvSpPr>
        <p:spPr>
          <a:xfrm>
            <a:off x="7547675" y="1266712"/>
            <a:ext cx="2835181" cy="97856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0170128-C4C5-AC48-A4F8-8A4B28DAE404}"/>
              </a:ext>
            </a:extLst>
          </p:cNvPr>
          <p:cNvSpPr txBox="1"/>
          <p:nvPr/>
        </p:nvSpPr>
        <p:spPr>
          <a:xfrm>
            <a:off x="4987575" y="1434702"/>
            <a:ext cx="1584088" cy="584775"/>
          </a:xfrm>
          <a:prstGeom prst="rect">
            <a:avLst/>
          </a:prstGeom>
          <a:noFill/>
        </p:spPr>
        <p:txBody>
          <a:bodyPr wrap="none" rtlCol="0">
            <a:spAutoFit/>
          </a:bodyPr>
          <a:lstStyle/>
          <a:p>
            <a:pPr algn="ctr"/>
            <a:r>
              <a:rPr lang="en-US" sz="3200" b="1" dirty="0">
                <a:latin typeface="Avenir" panose="02000503020000020003" pitchFamily="2" charset="0"/>
              </a:rPr>
              <a:t>Midgut</a:t>
            </a:r>
          </a:p>
        </p:txBody>
      </p:sp>
      <p:sp>
        <p:nvSpPr>
          <p:cNvPr id="17" name="TextBox 16">
            <a:extLst>
              <a:ext uri="{FF2B5EF4-FFF2-40B4-BE49-F238E27FC236}">
                <a16:creationId xmlns:a16="http://schemas.microsoft.com/office/drawing/2014/main" id="{85292EB8-156F-8547-91E3-20D8A151549A}"/>
              </a:ext>
            </a:extLst>
          </p:cNvPr>
          <p:cNvSpPr txBox="1"/>
          <p:nvPr/>
        </p:nvSpPr>
        <p:spPr>
          <a:xfrm>
            <a:off x="8093071" y="1463608"/>
            <a:ext cx="1744388" cy="584775"/>
          </a:xfrm>
          <a:prstGeom prst="rect">
            <a:avLst/>
          </a:prstGeom>
          <a:noFill/>
        </p:spPr>
        <p:txBody>
          <a:bodyPr wrap="none" rtlCol="0">
            <a:spAutoFit/>
          </a:bodyPr>
          <a:lstStyle/>
          <a:p>
            <a:pPr algn="ctr"/>
            <a:r>
              <a:rPr lang="en-US" sz="3200" b="1" dirty="0">
                <a:latin typeface="Avenir" panose="02000503020000020003" pitchFamily="2" charset="0"/>
              </a:rPr>
              <a:t>Hindgut</a:t>
            </a:r>
          </a:p>
        </p:txBody>
      </p:sp>
      <p:sp>
        <p:nvSpPr>
          <p:cNvPr id="18" name="Rectangle 17">
            <a:extLst>
              <a:ext uri="{FF2B5EF4-FFF2-40B4-BE49-F238E27FC236}">
                <a16:creationId xmlns:a16="http://schemas.microsoft.com/office/drawing/2014/main" id="{8476123D-24EC-D248-9F3D-50E0CDFFE1E2}"/>
              </a:ext>
            </a:extLst>
          </p:cNvPr>
          <p:cNvSpPr/>
          <p:nvPr/>
        </p:nvSpPr>
        <p:spPr>
          <a:xfrm>
            <a:off x="3161654" y="5935851"/>
            <a:ext cx="5448946" cy="42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210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20E52-BA20-AF49-8774-AD3379BE51DC}"/>
              </a:ext>
            </a:extLst>
          </p:cNvPr>
          <p:cNvSpPr>
            <a:spLocks noGrp="1"/>
          </p:cNvSpPr>
          <p:nvPr>
            <p:ph type="title"/>
          </p:nvPr>
        </p:nvSpPr>
        <p:spPr>
          <a:xfrm>
            <a:off x="838200" y="-84688"/>
            <a:ext cx="10515600" cy="1325563"/>
          </a:xfrm>
        </p:spPr>
        <p:txBody>
          <a:bodyPr/>
          <a:lstStyle/>
          <a:p>
            <a:pPr algn="ctr"/>
            <a:r>
              <a:rPr lang="en-US" b="1" dirty="0">
                <a:latin typeface="Avenir" panose="02000503020000020003" pitchFamily="2" charset="0"/>
              </a:rPr>
              <a:t>Getting To Know Annelids!</a:t>
            </a:r>
          </a:p>
        </p:txBody>
      </p:sp>
      <p:pic>
        <p:nvPicPr>
          <p:cNvPr id="9" name="Content Placeholder 8">
            <a:extLst>
              <a:ext uri="{FF2B5EF4-FFF2-40B4-BE49-F238E27FC236}">
                <a16:creationId xmlns:a16="http://schemas.microsoft.com/office/drawing/2014/main" id="{E59CDF44-2A25-8B4C-9317-93A0B8B54FB0}"/>
              </a:ext>
            </a:extLst>
          </p:cNvPr>
          <p:cNvPicPr>
            <a:picLocks noGrp="1" noChangeAspect="1"/>
          </p:cNvPicPr>
          <p:nvPr>
            <p:ph idx="1"/>
          </p:nvPr>
        </p:nvPicPr>
        <p:blipFill>
          <a:blip r:embed="rId3"/>
          <a:stretch>
            <a:fillRect/>
          </a:stretch>
        </p:blipFill>
        <p:spPr>
          <a:xfrm>
            <a:off x="957515" y="1106047"/>
            <a:ext cx="10276970" cy="5385132"/>
          </a:xfrm>
          <a:prstGeom prst="rect">
            <a:avLst/>
          </a:prstGeom>
        </p:spPr>
      </p:pic>
      <p:sp>
        <p:nvSpPr>
          <p:cNvPr id="4" name="Slide Number Placeholder 3">
            <a:extLst>
              <a:ext uri="{FF2B5EF4-FFF2-40B4-BE49-F238E27FC236}">
                <a16:creationId xmlns:a16="http://schemas.microsoft.com/office/drawing/2014/main" id="{046D6EE2-E26A-7D45-BCE7-6FDB44130CA7}"/>
              </a:ext>
            </a:extLst>
          </p:cNvPr>
          <p:cNvSpPr>
            <a:spLocks noGrp="1"/>
          </p:cNvSpPr>
          <p:nvPr>
            <p:ph type="sldNum" sz="quarter" idx="12"/>
          </p:nvPr>
        </p:nvSpPr>
        <p:spPr/>
        <p:txBody>
          <a:bodyPr/>
          <a:lstStyle/>
          <a:p>
            <a:fld id="{D6834447-D87F-4614-80D8-6A929024DD19}" type="slidenum">
              <a:rPr lang="en-CA" smtClean="0"/>
              <a:t>2</a:t>
            </a:fld>
            <a:endParaRPr lang="en-CA"/>
          </a:p>
        </p:txBody>
      </p:sp>
    </p:spTree>
    <p:extLst>
      <p:ext uri="{BB962C8B-B14F-4D97-AF65-F5344CB8AC3E}">
        <p14:creationId xmlns:p14="http://schemas.microsoft.com/office/powerpoint/2010/main" val="3026213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Arthropoda : Respiration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20</a:t>
            </a:fld>
            <a:endParaRPr lang="en-CA" dirty="0"/>
          </a:p>
        </p:txBody>
      </p:sp>
      <p:sp>
        <p:nvSpPr>
          <p:cNvPr id="8" name="TextBox 7">
            <a:extLst>
              <a:ext uri="{FF2B5EF4-FFF2-40B4-BE49-F238E27FC236}">
                <a16:creationId xmlns:a16="http://schemas.microsoft.com/office/drawing/2014/main" id="{13F77869-3090-4A41-9500-B9A547D91D8F}"/>
              </a:ext>
            </a:extLst>
          </p:cNvPr>
          <p:cNvSpPr txBox="1"/>
          <p:nvPr/>
        </p:nvSpPr>
        <p:spPr>
          <a:xfrm flipH="1">
            <a:off x="2947006" y="6408107"/>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https://www.britannica.com/animal/insect/Circulatory-system</a:t>
            </a:r>
          </a:p>
        </p:txBody>
      </p:sp>
      <p:pic>
        <p:nvPicPr>
          <p:cNvPr id="6" name="Picture 5">
            <a:extLst>
              <a:ext uri="{FF2B5EF4-FFF2-40B4-BE49-F238E27FC236}">
                <a16:creationId xmlns:a16="http://schemas.microsoft.com/office/drawing/2014/main" id="{1F7BF787-C4A0-1B45-8BC4-533486FDD87A}"/>
              </a:ext>
            </a:extLst>
          </p:cNvPr>
          <p:cNvPicPr>
            <a:picLocks noChangeAspect="1"/>
          </p:cNvPicPr>
          <p:nvPr/>
        </p:nvPicPr>
        <p:blipFill>
          <a:blip r:embed="rId3"/>
          <a:stretch>
            <a:fillRect/>
          </a:stretch>
        </p:blipFill>
        <p:spPr>
          <a:xfrm>
            <a:off x="1841714" y="1307924"/>
            <a:ext cx="8508571" cy="4335578"/>
          </a:xfrm>
          <a:prstGeom prst="rect">
            <a:avLst/>
          </a:prstGeom>
        </p:spPr>
      </p:pic>
      <p:sp>
        <p:nvSpPr>
          <p:cNvPr id="7" name="Rounded Rectangle 6">
            <a:extLst>
              <a:ext uri="{FF2B5EF4-FFF2-40B4-BE49-F238E27FC236}">
                <a16:creationId xmlns:a16="http://schemas.microsoft.com/office/drawing/2014/main" id="{7AA44986-3C6B-4740-9644-4F9A24933ECB}"/>
              </a:ext>
            </a:extLst>
          </p:cNvPr>
          <p:cNvSpPr/>
          <p:nvPr/>
        </p:nvSpPr>
        <p:spPr>
          <a:xfrm>
            <a:off x="7875595" y="5344782"/>
            <a:ext cx="3810253" cy="1260809"/>
          </a:xfrm>
          <a:prstGeom prst="roundRect">
            <a:avLst/>
          </a:prstGeom>
          <a:solidFill>
            <a:srgbClr val="C49BA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Spiracles open and close to control air entry and water loss.  Hmmm what non animal does this sound like?  Hint. Stomata? </a:t>
            </a:r>
          </a:p>
        </p:txBody>
      </p:sp>
      <p:sp>
        <p:nvSpPr>
          <p:cNvPr id="10" name="Rounded Rectangle 9">
            <a:extLst>
              <a:ext uri="{FF2B5EF4-FFF2-40B4-BE49-F238E27FC236}">
                <a16:creationId xmlns:a16="http://schemas.microsoft.com/office/drawing/2014/main" id="{A94076D7-3954-E040-8A3E-C2E5B94AA60E}"/>
              </a:ext>
            </a:extLst>
          </p:cNvPr>
          <p:cNvSpPr/>
          <p:nvPr/>
        </p:nvSpPr>
        <p:spPr>
          <a:xfrm>
            <a:off x="9337729" y="1875294"/>
            <a:ext cx="2471979" cy="960896"/>
          </a:xfrm>
          <a:prstGeom prst="roundRect">
            <a:avLst/>
          </a:prstGeom>
          <a:solidFill>
            <a:srgbClr val="C49BA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Tracheae throughout body = vertebrate circulation</a:t>
            </a:r>
          </a:p>
        </p:txBody>
      </p:sp>
      <p:sp>
        <p:nvSpPr>
          <p:cNvPr id="12" name="Rounded Rectangle 11">
            <a:extLst>
              <a:ext uri="{FF2B5EF4-FFF2-40B4-BE49-F238E27FC236}">
                <a16:creationId xmlns:a16="http://schemas.microsoft.com/office/drawing/2014/main" id="{F233EB4C-5B01-5142-B293-F663BEF75122}"/>
              </a:ext>
            </a:extLst>
          </p:cNvPr>
          <p:cNvSpPr/>
          <p:nvPr/>
        </p:nvSpPr>
        <p:spPr>
          <a:xfrm>
            <a:off x="2947006" y="5081297"/>
            <a:ext cx="2577885" cy="1064790"/>
          </a:xfrm>
          <a:prstGeom prst="roundRect">
            <a:avLst/>
          </a:prstGeom>
          <a:solidFill>
            <a:srgbClr val="C49BA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No ability to move oxygen via pigments ≠ earthworm</a:t>
            </a:r>
          </a:p>
        </p:txBody>
      </p:sp>
    </p:spTree>
    <p:extLst>
      <p:ext uri="{BB962C8B-B14F-4D97-AF65-F5344CB8AC3E}">
        <p14:creationId xmlns:p14="http://schemas.microsoft.com/office/powerpoint/2010/main" val="4079688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A55C-47F3-CF41-875A-B2B0DC0817B1}"/>
              </a:ext>
            </a:extLst>
          </p:cNvPr>
          <p:cNvSpPr>
            <a:spLocks noGrp="1"/>
          </p:cNvSpPr>
          <p:nvPr>
            <p:ph type="title"/>
          </p:nvPr>
        </p:nvSpPr>
        <p:spPr/>
        <p:txBody>
          <a:bodyPr/>
          <a:lstStyle/>
          <a:p>
            <a:pPr algn="ctr"/>
            <a:r>
              <a:rPr lang="en-US" b="1" dirty="0">
                <a:latin typeface="Avenir" panose="02000503020000020003" pitchFamily="2" charset="0"/>
              </a:rPr>
              <a:t>Phylum Arthropoda: Circulation </a:t>
            </a:r>
          </a:p>
        </p:txBody>
      </p:sp>
      <p:pic>
        <p:nvPicPr>
          <p:cNvPr id="5" name="Content Placeholder 4">
            <a:extLst>
              <a:ext uri="{FF2B5EF4-FFF2-40B4-BE49-F238E27FC236}">
                <a16:creationId xmlns:a16="http://schemas.microsoft.com/office/drawing/2014/main" id="{E25773A8-2923-794F-A335-F25D0C55C68B}"/>
              </a:ext>
            </a:extLst>
          </p:cNvPr>
          <p:cNvPicPr>
            <a:picLocks noGrp="1" noChangeAspect="1"/>
          </p:cNvPicPr>
          <p:nvPr>
            <p:ph idx="1"/>
          </p:nvPr>
        </p:nvPicPr>
        <p:blipFill>
          <a:blip r:embed="rId3"/>
          <a:stretch>
            <a:fillRect/>
          </a:stretch>
        </p:blipFill>
        <p:spPr>
          <a:xfrm>
            <a:off x="320411" y="1489210"/>
            <a:ext cx="6502400" cy="2400300"/>
          </a:xfrm>
          <a:prstGeom prst="rect">
            <a:avLst/>
          </a:prstGeom>
        </p:spPr>
      </p:pic>
      <p:sp>
        <p:nvSpPr>
          <p:cNvPr id="4" name="Slide Number Placeholder 3">
            <a:extLst>
              <a:ext uri="{FF2B5EF4-FFF2-40B4-BE49-F238E27FC236}">
                <a16:creationId xmlns:a16="http://schemas.microsoft.com/office/drawing/2014/main" id="{5B570207-BFD5-534A-AD4F-72169D87C92A}"/>
              </a:ext>
            </a:extLst>
          </p:cNvPr>
          <p:cNvSpPr>
            <a:spLocks noGrp="1"/>
          </p:cNvSpPr>
          <p:nvPr>
            <p:ph type="sldNum" sz="quarter" idx="12"/>
          </p:nvPr>
        </p:nvSpPr>
        <p:spPr/>
        <p:txBody>
          <a:bodyPr/>
          <a:lstStyle/>
          <a:p>
            <a:fld id="{D6834447-D87F-4614-80D8-6A929024DD19}" type="slidenum">
              <a:rPr lang="en-CA" smtClean="0"/>
              <a:t>21</a:t>
            </a:fld>
            <a:endParaRPr lang="en-CA"/>
          </a:p>
        </p:txBody>
      </p:sp>
      <p:pic>
        <p:nvPicPr>
          <p:cNvPr id="6" name="Picture 5">
            <a:extLst>
              <a:ext uri="{FF2B5EF4-FFF2-40B4-BE49-F238E27FC236}">
                <a16:creationId xmlns:a16="http://schemas.microsoft.com/office/drawing/2014/main" id="{6DD4B5D1-5F4C-5D47-80AA-6C67F877E442}"/>
              </a:ext>
            </a:extLst>
          </p:cNvPr>
          <p:cNvPicPr>
            <a:picLocks noChangeAspect="1"/>
          </p:cNvPicPr>
          <p:nvPr/>
        </p:nvPicPr>
        <p:blipFill>
          <a:blip r:embed="rId4"/>
          <a:stretch>
            <a:fillRect/>
          </a:stretch>
        </p:blipFill>
        <p:spPr>
          <a:xfrm>
            <a:off x="7857132" y="2689360"/>
            <a:ext cx="3974024" cy="3550563"/>
          </a:xfrm>
          <a:prstGeom prst="rect">
            <a:avLst/>
          </a:prstGeom>
        </p:spPr>
      </p:pic>
      <p:sp>
        <p:nvSpPr>
          <p:cNvPr id="3" name="Rounded Rectangle 2">
            <a:extLst>
              <a:ext uri="{FF2B5EF4-FFF2-40B4-BE49-F238E27FC236}">
                <a16:creationId xmlns:a16="http://schemas.microsoft.com/office/drawing/2014/main" id="{F781E6D7-F816-8F40-B9B5-4A61AD95DEF8}"/>
              </a:ext>
            </a:extLst>
          </p:cNvPr>
          <p:cNvSpPr/>
          <p:nvPr/>
        </p:nvSpPr>
        <p:spPr>
          <a:xfrm>
            <a:off x="513617" y="4194818"/>
            <a:ext cx="6115987" cy="2296696"/>
          </a:xfrm>
          <a:prstGeom prst="roundRect">
            <a:avLst/>
          </a:prstGeom>
          <a:solidFill>
            <a:srgbClr val="75795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panose="02000503020000020003" pitchFamily="2" charset="0"/>
              </a:rPr>
              <a:t>An open circulatory system is where blood is pumped, via heart, into hemolymph which surrounds the organs (Arthropods) while a closed circulatory system the blood stays within vessels (Annelids)</a:t>
            </a:r>
          </a:p>
        </p:txBody>
      </p:sp>
      <p:sp>
        <p:nvSpPr>
          <p:cNvPr id="7" name="Rounded Rectangle 6">
            <a:extLst>
              <a:ext uri="{FF2B5EF4-FFF2-40B4-BE49-F238E27FC236}">
                <a16:creationId xmlns:a16="http://schemas.microsoft.com/office/drawing/2014/main" id="{DBA7DE34-86E7-364A-A53E-942CB6C3C674}"/>
              </a:ext>
            </a:extLst>
          </p:cNvPr>
          <p:cNvSpPr/>
          <p:nvPr/>
        </p:nvSpPr>
        <p:spPr>
          <a:xfrm>
            <a:off x="7970373" y="1315031"/>
            <a:ext cx="3747541" cy="984167"/>
          </a:xfrm>
          <a:prstGeom prst="roundRect">
            <a:avLst/>
          </a:prstGeom>
          <a:solidFill>
            <a:srgbClr val="FF797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12700">
                  <a:solidFill>
                    <a:schemeClr val="tx1"/>
                  </a:solidFill>
                </a:ln>
                <a:solidFill>
                  <a:schemeClr val="tx1"/>
                </a:solidFill>
                <a:latin typeface="Avenir" panose="02000503020000020003" pitchFamily="2" charset="0"/>
              </a:rPr>
              <a:t>Heart to hemocoel back to heart via ostia (pores)</a:t>
            </a:r>
          </a:p>
        </p:txBody>
      </p:sp>
    </p:spTree>
    <p:extLst>
      <p:ext uri="{BB962C8B-B14F-4D97-AF65-F5344CB8AC3E}">
        <p14:creationId xmlns:p14="http://schemas.microsoft.com/office/powerpoint/2010/main" val="3010312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284813" y="235346"/>
            <a:ext cx="11632367" cy="770103"/>
          </a:xfrm>
        </p:spPr>
        <p:txBody>
          <a:bodyPr>
            <a:noAutofit/>
          </a:bodyPr>
          <a:lstStyle/>
          <a:p>
            <a:pPr algn="ctr"/>
            <a:r>
              <a:rPr lang="en-US" sz="4400" b="1" dirty="0">
                <a:latin typeface="Avenir" panose="02000503020000020003" pitchFamily="2" charset="0"/>
              </a:rPr>
              <a:t>Phylum Arthropoda : Excretion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22</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4214948" y="6538912"/>
            <a:ext cx="4395652"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http://bio1152.nicerweb.com/Locked/media/ch44/malpighian.html</a:t>
            </a:r>
          </a:p>
        </p:txBody>
      </p:sp>
      <p:pic>
        <p:nvPicPr>
          <p:cNvPr id="5" name="Picture 4" descr="Diagram&#10;&#10;Description automatically generated">
            <a:extLst>
              <a:ext uri="{FF2B5EF4-FFF2-40B4-BE49-F238E27FC236}">
                <a16:creationId xmlns:a16="http://schemas.microsoft.com/office/drawing/2014/main" id="{2D961547-D826-4E80-B329-2A6573B8B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778" y="1079356"/>
            <a:ext cx="7245158" cy="5365120"/>
          </a:xfrm>
          <a:prstGeom prst="rect">
            <a:avLst/>
          </a:prstGeom>
        </p:spPr>
      </p:pic>
      <p:sp>
        <p:nvSpPr>
          <p:cNvPr id="6" name="Rounded Rectangle 5">
            <a:extLst>
              <a:ext uri="{FF2B5EF4-FFF2-40B4-BE49-F238E27FC236}">
                <a16:creationId xmlns:a16="http://schemas.microsoft.com/office/drawing/2014/main" id="{AC2F92B0-ADC0-6240-B1FC-2895468132DA}"/>
              </a:ext>
            </a:extLst>
          </p:cNvPr>
          <p:cNvSpPr/>
          <p:nvPr/>
        </p:nvSpPr>
        <p:spPr>
          <a:xfrm>
            <a:off x="1349115" y="1079356"/>
            <a:ext cx="1708879" cy="5456940"/>
          </a:xfrm>
          <a:prstGeom prst="roundRect">
            <a:avLst/>
          </a:prstGeom>
          <a:solidFill>
            <a:srgbClr val="F2A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Malpighian Tubules!</a:t>
            </a:r>
          </a:p>
          <a:p>
            <a:pPr algn="ctr"/>
            <a:endParaRPr lang="en-US" dirty="0">
              <a:solidFill>
                <a:schemeClr val="tx1"/>
              </a:solidFill>
            </a:endParaRPr>
          </a:p>
          <a:p>
            <a:pPr algn="ctr"/>
            <a:r>
              <a:rPr lang="en-US" dirty="0">
                <a:solidFill>
                  <a:schemeClr val="tx1"/>
                </a:solidFill>
              </a:rPr>
              <a:t> Malpighian Tubules! </a:t>
            </a:r>
          </a:p>
          <a:p>
            <a:pPr algn="ctr"/>
            <a:endParaRPr lang="en-US" dirty="0">
              <a:solidFill>
                <a:schemeClr val="tx1"/>
              </a:solidFill>
            </a:endParaRPr>
          </a:p>
          <a:p>
            <a:pPr algn="ctr"/>
            <a:r>
              <a:rPr lang="en-US" dirty="0">
                <a:solidFill>
                  <a:schemeClr val="tx1"/>
                </a:solidFill>
              </a:rPr>
              <a:t>Malpighian Tubules!</a:t>
            </a:r>
          </a:p>
          <a:p>
            <a:pPr algn="ctr"/>
            <a:endParaRPr lang="en-US" dirty="0">
              <a:solidFill>
                <a:schemeClr val="tx1"/>
              </a:solidFill>
            </a:endParaRPr>
          </a:p>
          <a:p>
            <a:pPr algn="ctr"/>
            <a:r>
              <a:rPr lang="en-US" dirty="0">
                <a:solidFill>
                  <a:schemeClr val="tx1"/>
                </a:solidFill>
              </a:rPr>
              <a:t>We made it to land thanks to Malpighian Tubules.</a:t>
            </a:r>
          </a:p>
          <a:p>
            <a:pPr algn="ctr"/>
            <a:endParaRPr lang="en-US" dirty="0">
              <a:solidFill>
                <a:schemeClr val="tx1"/>
              </a:solidFill>
            </a:endParaRPr>
          </a:p>
          <a:p>
            <a:pPr algn="ctr"/>
            <a:r>
              <a:rPr lang="en-US" dirty="0">
                <a:solidFill>
                  <a:schemeClr val="tx1"/>
                </a:solidFill>
              </a:rPr>
              <a:t>Okay you guys should really remember these now </a:t>
            </a:r>
            <a:r>
              <a:rPr lang="en-US" dirty="0">
                <a:solidFill>
                  <a:schemeClr val="tx1"/>
                </a:solidFill>
                <a:sym typeface="Wingdings" pitchFamily="2" charset="2"/>
              </a:rPr>
              <a:t>.</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88852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Arthropoda : Reproduction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23</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3177015" y="6444996"/>
            <a:ext cx="4395652"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https://</a:t>
            </a:r>
            <a:r>
              <a:rPr lang="en-CA" sz="1200" dirty="0" err="1">
                <a:latin typeface="Bahnschrift Light SemiCondensed" panose="020B0502040204020203" pitchFamily="34" charset="0"/>
              </a:rPr>
              <a:t>www.pinterest.ca</a:t>
            </a:r>
            <a:r>
              <a:rPr lang="en-CA" sz="1200" dirty="0">
                <a:latin typeface="Bahnschrift Light SemiCondensed" panose="020B0502040204020203" pitchFamily="34" charset="0"/>
              </a:rPr>
              <a:t>/pin/407505466260084491/</a:t>
            </a:r>
          </a:p>
        </p:txBody>
      </p:sp>
      <p:pic>
        <p:nvPicPr>
          <p:cNvPr id="4" name="Picture 3">
            <a:extLst>
              <a:ext uri="{FF2B5EF4-FFF2-40B4-BE49-F238E27FC236}">
                <a16:creationId xmlns:a16="http://schemas.microsoft.com/office/drawing/2014/main" id="{B711AAD7-3FAA-D642-AFDF-277ABB4A7D85}"/>
              </a:ext>
            </a:extLst>
          </p:cNvPr>
          <p:cNvPicPr>
            <a:picLocks noChangeAspect="1"/>
          </p:cNvPicPr>
          <p:nvPr/>
        </p:nvPicPr>
        <p:blipFill>
          <a:blip r:embed="rId3"/>
          <a:stretch>
            <a:fillRect/>
          </a:stretch>
        </p:blipFill>
        <p:spPr>
          <a:xfrm>
            <a:off x="1258460" y="1852533"/>
            <a:ext cx="5123873" cy="2869369"/>
          </a:xfrm>
          <a:prstGeom prst="rect">
            <a:avLst/>
          </a:prstGeom>
        </p:spPr>
      </p:pic>
      <p:pic>
        <p:nvPicPr>
          <p:cNvPr id="8" name="Picture 7">
            <a:extLst>
              <a:ext uri="{FF2B5EF4-FFF2-40B4-BE49-F238E27FC236}">
                <a16:creationId xmlns:a16="http://schemas.microsoft.com/office/drawing/2014/main" id="{0C7A32C7-C19A-0A40-BE1B-CD6569FEF247}"/>
              </a:ext>
            </a:extLst>
          </p:cNvPr>
          <p:cNvPicPr>
            <a:picLocks noChangeAspect="1"/>
          </p:cNvPicPr>
          <p:nvPr/>
        </p:nvPicPr>
        <p:blipFill>
          <a:blip r:embed="rId4"/>
          <a:stretch>
            <a:fillRect/>
          </a:stretch>
        </p:blipFill>
        <p:spPr>
          <a:xfrm>
            <a:off x="6868535" y="2113838"/>
            <a:ext cx="5262526" cy="4469657"/>
          </a:xfrm>
          <a:prstGeom prst="rect">
            <a:avLst/>
          </a:prstGeom>
        </p:spPr>
      </p:pic>
      <p:sp>
        <p:nvSpPr>
          <p:cNvPr id="9" name="Cloud 8">
            <a:extLst>
              <a:ext uri="{FF2B5EF4-FFF2-40B4-BE49-F238E27FC236}">
                <a16:creationId xmlns:a16="http://schemas.microsoft.com/office/drawing/2014/main" id="{8C19144E-2A59-324A-A27D-BB646AEEE22C}"/>
              </a:ext>
            </a:extLst>
          </p:cNvPr>
          <p:cNvSpPr/>
          <p:nvPr/>
        </p:nvSpPr>
        <p:spPr>
          <a:xfrm>
            <a:off x="3955307" y="1582413"/>
            <a:ext cx="3554765" cy="1175688"/>
          </a:xfrm>
          <a:prstGeom prst="cloud">
            <a:avLst/>
          </a:prstGeom>
          <a:solidFill>
            <a:schemeClr val="bg1"/>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69414"/>
                </a:solidFill>
              </a:rPr>
              <a:t>This wont take long and then I’m out of here!</a:t>
            </a:r>
          </a:p>
        </p:txBody>
      </p:sp>
      <p:sp>
        <p:nvSpPr>
          <p:cNvPr id="12" name="Cloud 11">
            <a:extLst>
              <a:ext uri="{FF2B5EF4-FFF2-40B4-BE49-F238E27FC236}">
                <a16:creationId xmlns:a16="http://schemas.microsoft.com/office/drawing/2014/main" id="{492956E5-A64F-D64A-9227-954AAF930789}"/>
              </a:ext>
            </a:extLst>
          </p:cNvPr>
          <p:cNvSpPr/>
          <p:nvPr/>
        </p:nvSpPr>
        <p:spPr>
          <a:xfrm>
            <a:off x="0" y="4347149"/>
            <a:ext cx="5349233" cy="1823494"/>
          </a:xfrm>
          <a:prstGeom prst="cloud">
            <a:avLst/>
          </a:prstGeom>
          <a:solidFill>
            <a:schemeClr val="bg1"/>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9414"/>
                </a:solidFill>
              </a:rPr>
              <a:t>So not fair!  He spends his adulthood doing whatever he wants while I have to go find some soft soil after this, and deposit these eggs one bundle at a time over the next 4 days.</a:t>
            </a:r>
          </a:p>
        </p:txBody>
      </p:sp>
      <p:sp>
        <p:nvSpPr>
          <p:cNvPr id="14" name="Oval 13">
            <a:extLst>
              <a:ext uri="{FF2B5EF4-FFF2-40B4-BE49-F238E27FC236}">
                <a16:creationId xmlns:a16="http://schemas.microsoft.com/office/drawing/2014/main" id="{EB23F9BF-62C7-F243-B4B4-755778A3D8CA}"/>
              </a:ext>
            </a:extLst>
          </p:cNvPr>
          <p:cNvSpPr/>
          <p:nvPr/>
        </p:nvSpPr>
        <p:spPr>
          <a:xfrm>
            <a:off x="8146941" y="1175844"/>
            <a:ext cx="3206859" cy="1353377"/>
          </a:xfrm>
          <a:prstGeom prst="ellipse">
            <a:avLst/>
          </a:prstGeom>
          <a:solidFill>
            <a:schemeClr val="bg1"/>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69414"/>
                </a:solidFill>
              </a:rPr>
              <a:t>Yup the life cycle is pretty much that simple.  Hatch and grow!</a:t>
            </a:r>
          </a:p>
        </p:txBody>
      </p:sp>
      <p:sp>
        <p:nvSpPr>
          <p:cNvPr id="16" name="Oval 15">
            <a:extLst>
              <a:ext uri="{FF2B5EF4-FFF2-40B4-BE49-F238E27FC236}">
                <a16:creationId xmlns:a16="http://schemas.microsoft.com/office/drawing/2014/main" id="{CA32F835-B9BF-3E40-A937-87B453374C70}"/>
              </a:ext>
            </a:extLst>
          </p:cNvPr>
          <p:cNvSpPr/>
          <p:nvPr/>
        </p:nvSpPr>
        <p:spPr>
          <a:xfrm>
            <a:off x="5732689" y="5209327"/>
            <a:ext cx="2658118" cy="1166193"/>
          </a:xfrm>
          <a:prstGeom prst="ellipse">
            <a:avLst/>
          </a:prstGeom>
          <a:solidFill>
            <a:schemeClr val="bg1"/>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69414"/>
                </a:solidFill>
              </a:rPr>
              <a:t>All these smaller versions are just called Nymphs</a:t>
            </a:r>
            <a:r>
              <a:rPr lang="en-US" dirty="0">
                <a:solidFill>
                  <a:schemeClr val="tx1"/>
                </a:solidFill>
              </a:rPr>
              <a:t>.</a:t>
            </a:r>
          </a:p>
        </p:txBody>
      </p:sp>
    </p:spTree>
    <p:extLst>
      <p:ext uri="{BB962C8B-B14F-4D97-AF65-F5344CB8AC3E}">
        <p14:creationId xmlns:p14="http://schemas.microsoft.com/office/powerpoint/2010/main" val="2867577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562B4BB8-1722-9B47-AD3C-F73F5780DF37}"/>
              </a:ext>
            </a:extLst>
          </p:cNvPr>
          <p:cNvSpPr/>
          <p:nvPr/>
        </p:nvSpPr>
        <p:spPr>
          <a:xfrm>
            <a:off x="1179240" y="4905159"/>
            <a:ext cx="2557409" cy="1638389"/>
          </a:xfrm>
          <a:prstGeom prst="ellipse">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Open Circulatory System like our friend the clam!</a:t>
            </a:r>
          </a:p>
        </p:txBody>
      </p:sp>
      <p:sp>
        <p:nvSpPr>
          <p:cNvPr id="9" name="Oval 8">
            <a:extLst>
              <a:ext uri="{FF2B5EF4-FFF2-40B4-BE49-F238E27FC236}">
                <a16:creationId xmlns:a16="http://schemas.microsoft.com/office/drawing/2014/main" id="{ACFA77FF-C90E-B24D-BDBE-AC8A7C47D5E9}"/>
              </a:ext>
            </a:extLst>
          </p:cNvPr>
          <p:cNvSpPr/>
          <p:nvPr/>
        </p:nvSpPr>
        <p:spPr>
          <a:xfrm>
            <a:off x="226745" y="3584159"/>
            <a:ext cx="2205694" cy="1783880"/>
          </a:xfrm>
          <a:prstGeom prst="ellipse">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Complete Digestion</a:t>
            </a:r>
          </a:p>
        </p:txBody>
      </p:sp>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Arthropoda : Summary</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24</a:t>
            </a:fld>
            <a:endParaRPr lang="en-CA" dirty="0"/>
          </a:p>
        </p:txBody>
      </p:sp>
      <p:pic>
        <p:nvPicPr>
          <p:cNvPr id="4" name="Picture 3">
            <a:extLst>
              <a:ext uri="{FF2B5EF4-FFF2-40B4-BE49-F238E27FC236}">
                <a16:creationId xmlns:a16="http://schemas.microsoft.com/office/drawing/2014/main" id="{82D057F1-80CF-7D4B-89AF-708CFD7F8FF6}"/>
              </a:ext>
            </a:extLst>
          </p:cNvPr>
          <p:cNvPicPr>
            <a:picLocks noChangeAspect="1"/>
          </p:cNvPicPr>
          <p:nvPr/>
        </p:nvPicPr>
        <p:blipFill>
          <a:blip r:embed="rId2"/>
          <a:stretch>
            <a:fillRect/>
          </a:stretch>
        </p:blipFill>
        <p:spPr>
          <a:xfrm>
            <a:off x="3897443" y="1179252"/>
            <a:ext cx="5479208" cy="5479208"/>
          </a:xfrm>
          <a:prstGeom prst="rect">
            <a:avLst/>
          </a:prstGeom>
        </p:spPr>
      </p:pic>
      <p:sp>
        <p:nvSpPr>
          <p:cNvPr id="5" name="Cloud 4">
            <a:extLst>
              <a:ext uri="{FF2B5EF4-FFF2-40B4-BE49-F238E27FC236}">
                <a16:creationId xmlns:a16="http://schemas.microsoft.com/office/drawing/2014/main" id="{3B86AEB8-B0D9-6D4C-90D9-12C2BDA3127C}"/>
              </a:ext>
            </a:extLst>
          </p:cNvPr>
          <p:cNvSpPr/>
          <p:nvPr/>
        </p:nvSpPr>
        <p:spPr>
          <a:xfrm>
            <a:off x="6923734" y="1116237"/>
            <a:ext cx="3441492" cy="2395867"/>
          </a:xfrm>
          <a:prstGeom prst="cloud">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Yikes so much to remember!  You can do it just don’t wait till just before your presentations right???</a:t>
            </a:r>
          </a:p>
        </p:txBody>
      </p:sp>
      <p:sp>
        <p:nvSpPr>
          <p:cNvPr id="8" name="Oval 7">
            <a:extLst>
              <a:ext uri="{FF2B5EF4-FFF2-40B4-BE49-F238E27FC236}">
                <a16:creationId xmlns:a16="http://schemas.microsoft.com/office/drawing/2014/main" id="{890948B2-5E40-0B45-B49D-67150A96FE0B}"/>
              </a:ext>
            </a:extLst>
          </p:cNvPr>
          <p:cNvSpPr/>
          <p:nvPr/>
        </p:nvSpPr>
        <p:spPr>
          <a:xfrm>
            <a:off x="1678648" y="2273841"/>
            <a:ext cx="2581721" cy="1866289"/>
          </a:xfrm>
          <a:prstGeom prst="ellipse">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Respiration – One-way flow - spiracles</a:t>
            </a:r>
          </a:p>
        </p:txBody>
      </p:sp>
      <p:sp>
        <p:nvSpPr>
          <p:cNvPr id="12" name="Oval 11">
            <a:extLst>
              <a:ext uri="{FF2B5EF4-FFF2-40B4-BE49-F238E27FC236}">
                <a16:creationId xmlns:a16="http://schemas.microsoft.com/office/drawing/2014/main" id="{878AC0F0-703B-2945-8C4D-CCA15DF515C6}"/>
              </a:ext>
            </a:extLst>
          </p:cNvPr>
          <p:cNvSpPr/>
          <p:nvPr/>
        </p:nvSpPr>
        <p:spPr>
          <a:xfrm>
            <a:off x="208423" y="945682"/>
            <a:ext cx="2704129" cy="1920670"/>
          </a:xfrm>
          <a:prstGeom prst="ellipse">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Reproduction – Quick and not really much different than us?</a:t>
            </a:r>
          </a:p>
        </p:txBody>
      </p:sp>
      <p:sp>
        <p:nvSpPr>
          <p:cNvPr id="6" name="Oval 5">
            <a:extLst>
              <a:ext uri="{FF2B5EF4-FFF2-40B4-BE49-F238E27FC236}">
                <a16:creationId xmlns:a16="http://schemas.microsoft.com/office/drawing/2014/main" id="{1C677FCE-B973-3F4E-87CB-2B7F5C63CE6B}"/>
              </a:ext>
            </a:extLst>
          </p:cNvPr>
          <p:cNvSpPr/>
          <p:nvPr/>
        </p:nvSpPr>
        <p:spPr>
          <a:xfrm>
            <a:off x="1982881" y="3720598"/>
            <a:ext cx="2226478" cy="1363682"/>
          </a:xfrm>
          <a:prstGeom prst="ellipse">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Excretion – Malpighian Tubules Remember!</a:t>
            </a:r>
          </a:p>
        </p:txBody>
      </p:sp>
    </p:spTree>
    <p:extLst>
      <p:ext uri="{BB962C8B-B14F-4D97-AF65-F5344CB8AC3E}">
        <p14:creationId xmlns:p14="http://schemas.microsoft.com/office/powerpoint/2010/main" val="402055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2185988" y="347087"/>
            <a:ext cx="7482434" cy="612775"/>
          </a:xfrm>
        </p:spPr>
        <p:txBody>
          <a:bodyPr>
            <a:noAutofit/>
          </a:bodyPr>
          <a:lstStyle/>
          <a:p>
            <a:pPr algn="ctr"/>
            <a:r>
              <a:rPr lang="en-US" sz="4400" b="1" dirty="0">
                <a:latin typeface="Avenir" panose="02000503020000020003" pitchFamily="2" charset="0"/>
              </a:rPr>
              <a:t>Phylum Annelida: Digestion</a:t>
            </a:r>
            <a:endParaRPr lang="en-CA" sz="4400" b="1" dirty="0">
              <a:latin typeface="Avenir" panose="02000503020000020003" pitchFamily="2" charset="0"/>
            </a:endParaRPr>
          </a:p>
        </p:txBody>
      </p:sp>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t>3</a:t>
            </a:fld>
            <a:endParaRPr lang="en-CA"/>
          </a:p>
        </p:txBody>
      </p:sp>
      <p:pic>
        <p:nvPicPr>
          <p:cNvPr id="4" name="Picture 3">
            <a:extLst>
              <a:ext uri="{FF2B5EF4-FFF2-40B4-BE49-F238E27FC236}">
                <a16:creationId xmlns:a16="http://schemas.microsoft.com/office/drawing/2014/main" id="{6B5459B5-5985-5945-9F20-DE80EEEF6DEF}"/>
              </a:ext>
            </a:extLst>
          </p:cNvPr>
          <p:cNvPicPr>
            <a:picLocks noChangeAspect="1"/>
          </p:cNvPicPr>
          <p:nvPr/>
        </p:nvPicPr>
        <p:blipFill>
          <a:blip r:embed="rId3"/>
          <a:stretch>
            <a:fillRect/>
          </a:stretch>
        </p:blipFill>
        <p:spPr>
          <a:xfrm>
            <a:off x="3657600" y="1073306"/>
            <a:ext cx="4824412" cy="5481557"/>
          </a:xfrm>
          <a:prstGeom prst="rect">
            <a:avLst/>
          </a:prstGeom>
        </p:spPr>
      </p:pic>
      <p:sp>
        <p:nvSpPr>
          <p:cNvPr id="5" name="Rectangle 4">
            <a:extLst>
              <a:ext uri="{FF2B5EF4-FFF2-40B4-BE49-F238E27FC236}">
                <a16:creationId xmlns:a16="http://schemas.microsoft.com/office/drawing/2014/main" id="{B2694159-C2CF-254E-B7A2-6BD8B5F0354E}"/>
              </a:ext>
            </a:extLst>
          </p:cNvPr>
          <p:cNvSpPr/>
          <p:nvPr/>
        </p:nvSpPr>
        <p:spPr>
          <a:xfrm>
            <a:off x="657225" y="1110562"/>
            <a:ext cx="2528888" cy="291465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Coelom – Temporary Food Storage &amp; Excretion</a:t>
            </a:r>
          </a:p>
        </p:txBody>
      </p:sp>
      <p:sp>
        <p:nvSpPr>
          <p:cNvPr id="10" name="Rectangle 9">
            <a:extLst>
              <a:ext uri="{FF2B5EF4-FFF2-40B4-BE49-F238E27FC236}">
                <a16:creationId xmlns:a16="http://schemas.microsoft.com/office/drawing/2014/main" id="{12026CF5-F471-E64E-A9E6-794A522699BD}"/>
              </a:ext>
            </a:extLst>
          </p:cNvPr>
          <p:cNvSpPr/>
          <p:nvPr/>
        </p:nvSpPr>
        <p:spPr>
          <a:xfrm>
            <a:off x="8953499" y="3245861"/>
            <a:ext cx="2528888" cy="291465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”One Way” Digestive Tract </a:t>
            </a:r>
          </a:p>
          <a:p>
            <a:pPr algn="ctr"/>
            <a:r>
              <a:rPr lang="en-US" sz="2400" dirty="0">
                <a:solidFill>
                  <a:schemeClr val="tx1"/>
                </a:solidFill>
                <a:latin typeface="Avenir" panose="02000503020000020003" pitchFamily="2" charset="0"/>
              </a:rPr>
              <a:t>Mouth to Anus and Everything in Between</a:t>
            </a:r>
          </a:p>
        </p:txBody>
      </p:sp>
    </p:spTree>
    <p:extLst>
      <p:ext uri="{BB962C8B-B14F-4D97-AF65-F5344CB8AC3E}">
        <p14:creationId xmlns:p14="http://schemas.microsoft.com/office/powerpoint/2010/main" val="797143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00721D-3D58-F24B-90E0-DFF331E7A040}"/>
              </a:ext>
            </a:extLst>
          </p:cNvPr>
          <p:cNvSpPr>
            <a:spLocks noGrp="1"/>
          </p:cNvSpPr>
          <p:nvPr>
            <p:ph type="title"/>
          </p:nvPr>
        </p:nvSpPr>
        <p:spPr>
          <a:xfrm>
            <a:off x="838200" y="123937"/>
            <a:ext cx="10515600" cy="1325563"/>
          </a:xfrm>
        </p:spPr>
        <p:txBody>
          <a:bodyPr/>
          <a:lstStyle/>
          <a:p>
            <a:pPr algn="ctr"/>
            <a:r>
              <a:rPr lang="en-US" b="1" dirty="0">
                <a:latin typeface="Avenir" panose="02000503020000020003" pitchFamily="2" charset="0"/>
              </a:rPr>
              <a:t>Phylum Annelida – Respiration </a:t>
            </a:r>
          </a:p>
        </p:txBody>
      </p:sp>
      <p:pic>
        <p:nvPicPr>
          <p:cNvPr id="8" name="Content Placeholder 7">
            <a:extLst>
              <a:ext uri="{FF2B5EF4-FFF2-40B4-BE49-F238E27FC236}">
                <a16:creationId xmlns:a16="http://schemas.microsoft.com/office/drawing/2014/main" id="{992AF988-7A4F-984E-977F-E770C5BE179D}"/>
              </a:ext>
            </a:extLst>
          </p:cNvPr>
          <p:cNvPicPr>
            <a:picLocks noGrp="1" noChangeAspect="1"/>
          </p:cNvPicPr>
          <p:nvPr>
            <p:ph idx="1"/>
          </p:nvPr>
        </p:nvPicPr>
        <p:blipFill>
          <a:blip r:embed="rId3"/>
          <a:stretch>
            <a:fillRect/>
          </a:stretch>
        </p:blipFill>
        <p:spPr>
          <a:xfrm>
            <a:off x="1267751" y="1449500"/>
            <a:ext cx="9656498" cy="4788014"/>
          </a:xfrm>
          <a:prstGeom prst="rect">
            <a:avLst/>
          </a:prstGeom>
        </p:spPr>
      </p:pic>
      <p:sp>
        <p:nvSpPr>
          <p:cNvPr id="5" name="Slide Number Placeholder 4">
            <a:extLst>
              <a:ext uri="{FF2B5EF4-FFF2-40B4-BE49-F238E27FC236}">
                <a16:creationId xmlns:a16="http://schemas.microsoft.com/office/drawing/2014/main" id="{6A6F737B-AE76-874A-8059-F0193ADE9F5C}"/>
              </a:ext>
            </a:extLst>
          </p:cNvPr>
          <p:cNvSpPr>
            <a:spLocks noGrp="1"/>
          </p:cNvSpPr>
          <p:nvPr>
            <p:ph type="sldNum" sz="quarter" idx="12"/>
          </p:nvPr>
        </p:nvSpPr>
        <p:spPr/>
        <p:txBody>
          <a:bodyPr/>
          <a:lstStyle/>
          <a:p>
            <a:fld id="{D6834447-D87F-4614-80D8-6A929024DD19}" type="slidenum">
              <a:rPr lang="en-CA" smtClean="0"/>
              <a:t>4</a:t>
            </a:fld>
            <a:endParaRPr lang="en-CA"/>
          </a:p>
        </p:txBody>
      </p:sp>
      <p:sp>
        <p:nvSpPr>
          <p:cNvPr id="9" name="Oval 8">
            <a:extLst>
              <a:ext uri="{FF2B5EF4-FFF2-40B4-BE49-F238E27FC236}">
                <a16:creationId xmlns:a16="http://schemas.microsoft.com/office/drawing/2014/main" id="{101A8EE5-2CB0-0345-8028-C092ECA6D0A0}"/>
              </a:ext>
            </a:extLst>
          </p:cNvPr>
          <p:cNvSpPr/>
          <p:nvPr/>
        </p:nvSpPr>
        <p:spPr>
          <a:xfrm>
            <a:off x="299356" y="1132169"/>
            <a:ext cx="3064330" cy="2900987"/>
          </a:xfrm>
          <a:prstGeom prst="ellipse">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B2B81"/>
                </a:solidFill>
                <a:latin typeface="Sukhumvit Set" panose="02000506000000020004" pitchFamily="2" charset="-34"/>
                <a:ea typeface="Silom" pitchFamily="2" charset="-34"/>
                <a:cs typeface="Sukhumvit Set" panose="02000506000000020004" pitchFamily="2" charset="-34"/>
              </a:rPr>
              <a:t>With the help of my respiratory pigment HEMOGLOBIN</a:t>
            </a:r>
          </a:p>
        </p:txBody>
      </p:sp>
    </p:spTree>
    <p:extLst>
      <p:ext uri="{BB962C8B-B14F-4D97-AF65-F5344CB8AC3E}">
        <p14:creationId xmlns:p14="http://schemas.microsoft.com/office/powerpoint/2010/main" val="251839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382100D-404C-0042-9950-9222698678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378" y="1690688"/>
            <a:ext cx="5947611" cy="4349165"/>
          </a:xfrm>
        </p:spPr>
      </p:pic>
      <p:sp>
        <p:nvSpPr>
          <p:cNvPr id="2" name="Title 1">
            <a:extLst>
              <a:ext uri="{FF2B5EF4-FFF2-40B4-BE49-F238E27FC236}">
                <a16:creationId xmlns:a16="http://schemas.microsoft.com/office/drawing/2014/main" id="{21C778D3-4A62-FE4F-AED3-A008451CF73D}"/>
              </a:ext>
            </a:extLst>
          </p:cNvPr>
          <p:cNvSpPr>
            <a:spLocks noGrp="1"/>
          </p:cNvSpPr>
          <p:nvPr>
            <p:ph type="title"/>
          </p:nvPr>
        </p:nvSpPr>
        <p:spPr/>
        <p:txBody>
          <a:bodyPr/>
          <a:lstStyle/>
          <a:p>
            <a:pPr algn="ctr"/>
            <a:r>
              <a:rPr lang="en-US" b="1" dirty="0">
                <a:latin typeface="Avenir" panose="02000503020000020003" pitchFamily="2" charset="0"/>
              </a:rPr>
              <a:t>Phylum Annelida: Respiration</a:t>
            </a:r>
          </a:p>
        </p:txBody>
      </p:sp>
      <p:sp>
        <p:nvSpPr>
          <p:cNvPr id="4" name="Slide Number Placeholder 3">
            <a:extLst>
              <a:ext uri="{FF2B5EF4-FFF2-40B4-BE49-F238E27FC236}">
                <a16:creationId xmlns:a16="http://schemas.microsoft.com/office/drawing/2014/main" id="{DA2E0384-03A2-8B4B-88F2-75D181E2CA7D}"/>
              </a:ext>
            </a:extLst>
          </p:cNvPr>
          <p:cNvSpPr>
            <a:spLocks noGrp="1"/>
          </p:cNvSpPr>
          <p:nvPr>
            <p:ph type="sldNum" sz="quarter" idx="12"/>
          </p:nvPr>
        </p:nvSpPr>
        <p:spPr/>
        <p:txBody>
          <a:bodyPr/>
          <a:lstStyle/>
          <a:p>
            <a:fld id="{D6834447-D87F-4614-80D8-6A929024DD19}" type="slidenum">
              <a:rPr lang="en-CA" smtClean="0"/>
              <a:t>5</a:t>
            </a:fld>
            <a:endParaRPr lang="en-CA"/>
          </a:p>
        </p:txBody>
      </p:sp>
      <p:pic>
        <p:nvPicPr>
          <p:cNvPr id="8" name="Picture 7">
            <a:extLst>
              <a:ext uri="{FF2B5EF4-FFF2-40B4-BE49-F238E27FC236}">
                <a16:creationId xmlns:a16="http://schemas.microsoft.com/office/drawing/2014/main" id="{5EC1D552-565D-4C49-B774-84A08555F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196" y="1690688"/>
            <a:ext cx="6105804" cy="4338334"/>
          </a:xfrm>
          <a:prstGeom prst="rect">
            <a:avLst/>
          </a:prstGeom>
        </p:spPr>
      </p:pic>
    </p:spTree>
    <p:extLst>
      <p:ext uri="{BB962C8B-B14F-4D97-AF65-F5344CB8AC3E}">
        <p14:creationId xmlns:p14="http://schemas.microsoft.com/office/powerpoint/2010/main" val="388087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391886" y="277586"/>
            <a:ext cx="11429999" cy="1143000"/>
          </a:xfrm>
        </p:spPr>
        <p:txBody>
          <a:bodyPr>
            <a:noAutofit/>
          </a:bodyPr>
          <a:lstStyle/>
          <a:p>
            <a:pPr algn="ctr"/>
            <a:r>
              <a:rPr lang="en-US" sz="4400" b="1" dirty="0">
                <a:latin typeface="Avenir" panose="02000503020000020003" pitchFamily="2" charset="0"/>
              </a:rPr>
              <a:t>Phylum Annelida: Respiration and Circulation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6</a:t>
            </a:fld>
            <a:endParaRPr lang="en-CA" dirty="0"/>
          </a:p>
        </p:txBody>
      </p:sp>
      <p:pic>
        <p:nvPicPr>
          <p:cNvPr id="9" name="Picture 8" descr="Diagram&#10;&#10;Description automatically generated">
            <a:extLst>
              <a:ext uri="{FF2B5EF4-FFF2-40B4-BE49-F238E27FC236}">
                <a16:creationId xmlns:a16="http://schemas.microsoft.com/office/drawing/2014/main" id="{CFADCD76-6664-4E5D-A04A-81E657807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04" y="1678486"/>
            <a:ext cx="9878047" cy="4018189"/>
          </a:xfrm>
          <a:prstGeom prst="rect">
            <a:avLst/>
          </a:prstGeom>
        </p:spPr>
      </p:pic>
      <p:sp>
        <p:nvSpPr>
          <p:cNvPr id="10" name="TextBox 9">
            <a:extLst>
              <a:ext uri="{FF2B5EF4-FFF2-40B4-BE49-F238E27FC236}">
                <a16:creationId xmlns:a16="http://schemas.microsoft.com/office/drawing/2014/main" id="{574BD43B-98BF-4D64-A706-455A28156A23}"/>
              </a:ext>
            </a:extLst>
          </p:cNvPr>
          <p:cNvSpPr txBox="1"/>
          <p:nvPr/>
        </p:nvSpPr>
        <p:spPr>
          <a:xfrm flipH="1">
            <a:off x="1276304" y="6538912"/>
            <a:ext cx="4395652"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http://zoology2014rylee.weebly.com/annalida-earthworm.html</a:t>
            </a:r>
          </a:p>
        </p:txBody>
      </p:sp>
      <p:sp>
        <p:nvSpPr>
          <p:cNvPr id="7" name="Rectangle 6">
            <a:extLst>
              <a:ext uri="{FF2B5EF4-FFF2-40B4-BE49-F238E27FC236}">
                <a16:creationId xmlns:a16="http://schemas.microsoft.com/office/drawing/2014/main" id="{67345DAE-5015-274E-BD31-17976FC14D4E}"/>
              </a:ext>
            </a:extLst>
          </p:cNvPr>
          <p:cNvSpPr/>
          <p:nvPr/>
        </p:nvSpPr>
        <p:spPr>
          <a:xfrm>
            <a:off x="391883" y="4775770"/>
            <a:ext cx="2188029" cy="133894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Ventral Vessel - Posterior</a:t>
            </a:r>
          </a:p>
        </p:txBody>
      </p:sp>
      <p:sp>
        <p:nvSpPr>
          <p:cNvPr id="8" name="Rectangle 7">
            <a:extLst>
              <a:ext uri="{FF2B5EF4-FFF2-40B4-BE49-F238E27FC236}">
                <a16:creationId xmlns:a16="http://schemas.microsoft.com/office/drawing/2014/main" id="{BFACE624-17B5-EB47-B18D-3BA099532168}"/>
              </a:ext>
            </a:extLst>
          </p:cNvPr>
          <p:cNvSpPr/>
          <p:nvPr/>
        </p:nvSpPr>
        <p:spPr>
          <a:xfrm>
            <a:off x="391884" y="813273"/>
            <a:ext cx="2188029" cy="15109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Dorsal Vessel - Anterior</a:t>
            </a:r>
          </a:p>
        </p:txBody>
      </p:sp>
      <p:sp>
        <p:nvSpPr>
          <p:cNvPr id="12" name="Rectangle 11">
            <a:extLst>
              <a:ext uri="{FF2B5EF4-FFF2-40B4-BE49-F238E27FC236}">
                <a16:creationId xmlns:a16="http://schemas.microsoft.com/office/drawing/2014/main" id="{C241F46B-F399-D44B-8B8B-7C946924361F}"/>
              </a:ext>
            </a:extLst>
          </p:cNvPr>
          <p:cNvSpPr/>
          <p:nvPr/>
        </p:nvSpPr>
        <p:spPr>
          <a:xfrm>
            <a:off x="9274629" y="4679458"/>
            <a:ext cx="2400299" cy="1531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Exchange Occurs at Capillaries </a:t>
            </a:r>
          </a:p>
        </p:txBody>
      </p:sp>
      <p:sp>
        <p:nvSpPr>
          <p:cNvPr id="13" name="Rectangle 12">
            <a:extLst>
              <a:ext uri="{FF2B5EF4-FFF2-40B4-BE49-F238E27FC236}">
                <a16:creationId xmlns:a16="http://schemas.microsoft.com/office/drawing/2014/main" id="{C2325C4A-E7D6-5247-B1A3-5D0DC7DFF60E}"/>
              </a:ext>
            </a:extLst>
          </p:cNvPr>
          <p:cNvSpPr/>
          <p:nvPr/>
        </p:nvSpPr>
        <p:spPr>
          <a:xfrm>
            <a:off x="9228093" y="1135279"/>
            <a:ext cx="2493370" cy="147422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Closed Circulatory System</a:t>
            </a:r>
          </a:p>
        </p:txBody>
      </p:sp>
    </p:spTree>
    <p:extLst>
      <p:ext uri="{BB962C8B-B14F-4D97-AF65-F5344CB8AC3E}">
        <p14:creationId xmlns:p14="http://schemas.microsoft.com/office/powerpoint/2010/main" val="124871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47B7F0-B0F4-0C4F-81FB-47BC01CFC07E}"/>
              </a:ext>
            </a:extLst>
          </p:cNvPr>
          <p:cNvSpPr>
            <a:spLocks noGrp="1"/>
          </p:cNvSpPr>
          <p:nvPr>
            <p:ph type="title"/>
          </p:nvPr>
        </p:nvSpPr>
        <p:spPr>
          <a:xfrm>
            <a:off x="838199" y="185509"/>
            <a:ext cx="10515600" cy="1325563"/>
          </a:xfrm>
        </p:spPr>
        <p:txBody>
          <a:bodyPr/>
          <a:lstStyle/>
          <a:p>
            <a:pPr algn="ctr"/>
            <a:r>
              <a:rPr lang="en-US" b="1" dirty="0">
                <a:latin typeface="Avenir" panose="02000503020000020003" pitchFamily="2" charset="0"/>
              </a:rPr>
              <a:t>Phylum Annelida: Circulation </a:t>
            </a:r>
          </a:p>
        </p:txBody>
      </p:sp>
      <p:pic>
        <p:nvPicPr>
          <p:cNvPr id="8" name="Content Placeholder 7">
            <a:extLst>
              <a:ext uri="{FF2B5EF4-FFF2-40B4-BE49-F238E27FC236}">
                <a16:creationId xmlns:a16="http://schemas.microsoft.com/office/drawing/2014/main" id="{0F150C4A-4E41-B043-904A-6AC2C592EB08}"/>
              </a:ext>
            </a:extLst>
          </p:cNvPr>
          <p:cNvPicPr>
            <a:picLocks noGrp="1" noChangeAspect="1"/>
          </p:cNvPicPr>
          <p:nvPr>
            <p:ph idx="1"/>
          </p:nvPr>
        </p:nvPicPr>
        <p:blipFill>
          <a:blip r:embed="rId3"/>
          <a:stretch>
            <a:fillRect/>
          </a:stretch>
        </p:blipFill>
        <p:spPr>
          <a:xfrm>
            <a:off x="980819" y="1511072"/>
            <a:ext cx="10230361" cy="4546827"/>
          </a:xfrm>
          <a:prstGeom prst="rect">
            <a:avLst/>
          </a:prstGeom>
        </p:spPr>
      </p:pic>
      <p:sp>
        <p:nvSpPr>
          <p:cNvPr id="5" name="Slide Number Placeholder 4">
            <a:extLst>
              <a:ext uri="{FF2B5EF4-FFF2-40B4-BE49-F238E27FC236}">
                <a16:creationId xmlns:a16="http://schemas.microsoft.com/office/drawing/2014/main" id="{6F96F5F1-E7EE-9B41-BB06-B27A18D34B42}"/>
              </a:ext>
            </a:extLst>
          </p:cNvPr>
          <p:cNvSpPr>
            <a:spLocks noGrp="1"/>
          </p:cNvSpPr>
          <p:nvPr>
            <p:ph type="sldNum" sz="quarter" idx="12"/>
          </p:nvPr>
        </p:nvSpPr>
        <p:spPr/>
        <p:txBody>
          <a:bodyPr/>
          <a:lstStyle/>
          <a:p>
            <a:fld id="{D6834447-D87F-4614-80D8-6A929024DD19}" type="slidenum">
              <a:rPr lang="en-CA" smtClean="0"/>
              <a:t>7</a:t>
            </a:fld>
            <a:endParaRPr lang="en-CA"/>
          </a:p>
        </p:txBody>
      </p:sp>
    </p:spTree>
    <p:extLst>
      <p:ext uri="{BB962C8B-B14F-4D97-AF65-F5344CB8AC3E}">
        <p14:creationId xmlns:p14="http://schemas.microsoft.com/office/powerpoint/2010/main" val="251085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0F7820-8981-E04A-AF13-C47E1654DBFD}"/>
              </a:ext>
            </a:extLst>
          </p:cNvPr>
          <p:cNvPicPr>
            <a:picLocks noChangeAspect="1"/>
          </p:cNvPicPr>
          <p:nvPr/>
        </p:nvPicPr>
        <p:blipFill>
          <a:blip r:embed="rId3"/>
          <a:stretch>
            <a:fillRect/>
          </a:stretch>
        </p:blipFill>
        <p:spPr>
          <a:xfrm>
            <a:off x="2664008" y="1444505"/>
            <a:ext cx="7168784" cy="4640159"/>
          </a:xfrm>
          <a:prstGeom prst="rect">
            <a:avLst/>
          </a:prstGeom>
        </p:spPr>
      </p:pic>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403311" y="505032"/>
            <a:ext cx="11451232" cy="976331"/>
          </a:xfrm>
        </p:spPr>
        <p:txBody>
          <a:bodyPr>
            <a:noAutofit/>
          </a:bodyPr>
          <a:lstStyle/>
          <a:p>
            <a:pPr algn="ctr"/>
            <a:r>
              <a:rPr lang="en-US" sz="4400" dirty="0">
                <a:latin typeface="Avenir" panose="02000503020000020003" pitchFamily="2" charset="0"/>
              </a:rPr>
              <a:t>Phylum Annelida: Excretion and Osmoregulation</a:t>
            </a:r>
            <a:endParaRPr lang="en-CA" sz="4400"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8</a:t>
            </a:fld>
            <a:endParaRPr lang="en-CA" dirty="0"/>
          </a:p>
        </p:txBody>
      </p:sp>
      <p:sp>
        <p:nvSpPr>
          <p:cNvPr id="6" name="Rectangle 5">
            <a:extLst>
              <a:ext uri="{FF2B5EF4-FFF2-40B4-BE49-F238E27FC236}">
                <a16:creationId xmlns:a16="http://schemas.microsoft.com/office/drawing/2014/main" id="{699A2316-0703-1A4F-8DBC-D4BA603813E3}"/>
              </a:ext>
            </a:extLst>
          </p:cNvPr>
          <p:cNvSpPr/>
          <p:nvPr/>
        </p:nvSpPr>
        <p:spPr>
          <a:xfrm>
            <a:off x="3316513" y="6510567"/>
            <a:ext cx="6096000" cy="215444"/>
          </a:xfrm>
          <a:prstGeom prst="rect">
            <a:avLst/>
          </a:prstGeom>
        </p:spPr>
        <p:txBody>
          <a:bodyPr>
            <a:spAutoFit/>
          </a:bodyPr>
          <a:lstStyle/>
          <a:p>
            <a:r>
              <a:rPr lang="en-US" sz="800" dirty="0">
                <a:latin typeface="Avenir" panose="02000503020000020003" pitchFamily="2" charset="0"/>
              </a:rPr>
              <a:t>https://www2.estrellamountain.edu/faculty/</a:t>
            </a:r>
            <a:r>
              <a:rPr lang="en-US" sz="800" dirty="0" err="1">
                <a:latin typeface="Avenir" panose="02000503020000020003" pitchFamily="2" charset="0"/>
              </a:rPr>
              <a:t>farabee</a:t>
            </a:r>
            <a:r>
              <a:rPr lang="en-US" sz="800" dirty="0">
                <a:latin typeface="Avenir" panose="02000503020000020003" pitchFamily="2" charset="0"/>
              </a:rPr>
              <a:t>/</a:t>
            </a:r>
            <a:r>
              <a:rPr lang="en-US" sz="800" dirty="0" err="1">
                <a:latin typeface="Avenir" panose="02000503020000020003" pitchFamily="2" charset="0"/>
              </a:rPr>
              <a:t>biobk</a:t>
            </a:r>
            <a:r>
              <a:rPr lang="en-US" sz="800" dirty="0">
                <a:latin typeface="Avenir" panose="02000503020000020003" pitchFamily="2" charset="0"/>
              </a:rPr>
              <a:t>/</a:t>
            </a:r>
            <a:r>
              <a:rPr lang="en-US" sz="800" dirty="0" err="1">
                <a:latin typeface="Avenir" panose="02000503020000020003" pitchFamily="2" charset="0"/>
              </a:rPr>
              <a:t>BioBookEXCRET.html</a:t>
            </a:r>
            <a:endParaRPr lang="en-US" sz="800" dirty="0">
              <a:latin typeface="Avenir" panose="02000503020000020003" pitchFamily="2" charset="0"/>
            </a:endParaRPr>
          </a:p>
        </p:txBody>
      </p:sp>
      <p:sp>
        <p:nvSpPr>
          <p:cNvPr id="8" name="Oval 7">
            <a:extLst>
              <a:ext uri="{FF2B5EF4-FFF2-40B4-BE49-F238E27FC236}">
                <a16:creationId xmlns:a16="http://schemas.microsoft.com/office/drawing/2014/main" id="{AC2FD8CB-56D6-5242-9837-8C7E5FC93BC4}"/>
              </a:ext>
            </a:extLst>
          </p:cNvPr>
          <p:cNvSpPr/>
          <p:nvPr/>
        </p:nvSpPr>
        <p:spPr>
          <a:xfrm>
            <a:off x="508636" y="866947"/>
            <a:ext cx="2155372" cy="2024743"/>
          </a:xfrm>
          <a:prstGeom prst="ellipse">
            <a:avLst/>
          </a:prstGeom>
          <a:solidFill>
            <a:schemeClr val="bg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through nephrostome and out through the nephridiopore</a:t>
            </a:r>
          </a:p>
        </p:txBody>
      </p:sp>
      <p:sp>
        <p:nvSpPr>
          <p:cNvPr id="12" name="Oval 11">
            <a:extLst>
              <a:ext uri="{FF2B5EF4-FFF2-40B4-BE49-F238E27FC236}">
                <a16:creationId xmlns:a16="http://schemas.microsoft.com/office/drawing/2014/main" id="{4B113831-759C-3C4C-9E5F-1E866FAFD3D6}"/>
              </a:ext>
            </a:extLst>
          </p:cNvPr>
          <p:cNvSpPr/>
          <p:nvPr/>
        </p:nvSpPr>
        <p:spPr>
          <a:xfrm>
            <a:off x="718457" y="4457700"/>
            <a:ext cx="2155372" cy="1992940"/>
          </a:xfrm>
          <a:prstGeom prst="ellipse">
            <a:avLst/>
          </a:prstGeom>
          <a:solidFill>
            <a:schemeClr val="bg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Dilute urine is excreted via the nephridiopore</a:t>
            </a:r>
          </a:p>
        </p:txBody>
      </p:sp>
      <p:sp>
        <p:nvSpPr>
          <p:cNvPr id="14" name="Oval 13">
            <a:extLst>
              <a:ext uri="{FF2B5EF4-FFF2-40B4-BE49-F238E27FC236}">
                <a16:creationId xmlns:a16="http://schemas.microsoft.com/office/drawing/2014/main" id="{C37FBAF1-0B18-994C-AF4C-BE60853E0488}"/>
              </a:ext>
            </a:extLst>
          </p:cNvPr>
          <p:cNvSpPr/>
          <p:nvPr/>
        </p:nvSpPr>
        <p:spPr>
          <a:xfrm>
            <a:off x="9477827" y="4302019"/>
            <a:ext cx="2548485" cy="2419456"/>
          </a:xfrm>
          <a:prstGeom prst="ellipse">
            <a:avLst/>
          </a:prstGeom>
          <a:solidFill>
            <a:schemeClr val="bg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Protonephridia or Metanephridia?</a:t>
            </a:r>
          </a:p>
          <a:p>
            <a:pPr algn="ctr"/>
            <a:r>
              <a:rPr lang="en-US" dirty="0">
                <a:solidFill>
                  <a:schemeClr val="tx1"/>
                </a:solidFill>
                <a:latin typeface="Avenir" panose="02000503020000020003" pitchFamily="2" charset="0"/>
              </a:rPr>
              <a:t>Depends on the Annelid!</a:t>
            </a:r>
          </a:p>
        </p:txBody>
      </p:sp>
      <p:sp>
        <p:nvSpPr>
          <p:cNvPr id="13" name="Oval 12">
            <a:extLst>
              <a:ext uri="{FF2B5EF4-FFF2-40B4-BE49-F238E27FC236}">
                <a16:creationId xmlns:a16="http://schemas.microsoft.com/office/drawing/2014/main" id="{44CF742D-DE07-8C42-BD54-7571F01D1DC7}"/>
              </a:ext>
            </a:extLst>
          </p:cNvPr>
          <p:cNvSpPr/>
          <p:nvPr/>
        </p:nvSpPr>
        <p:spPr>
          <a:xfrm>
            <a:off x="9051469" y="913261"/>
            <a:ext cx="2779487" cy="2449285"/>
          </a:xfrm>
          <a:prstGeom prst="ellipse">
            <a:avLst/>
          </a:prstGeom>
          <a:solidFill>
            <a:schemeClr val="bg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Coelomic fluid enters through the metanephridium via a nephrostome</a:t>
            </a:r>
          </a:p>
        </p:txBody>
      </p:sp>
    </p:spTree>
    <p:extLst>
      <p:ext uri="{BB962C8B-B14F-4D97-AF65-F5344CB8AC3E}">
        <p14:creationId xmlns:p14="http://schemas.microsoft.com/office/powerpoint/2010/main" val="4197038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dirty="0">
                <a:latin typeface="Avenir" panose="02000503020000020003" pitchFamily="2" charset="0"/>
              </a:rPr>
              <a:t>Phylum Annelida: Reproduction</a:t>
            </a:r>
            <a:endParaRPr lang="en-CA" sz="4400" dirty="0">
              <a:latin typeface="Avenir" panose="02000503020000020003" pitchFamily="2" charset="0"/>
            </a:endParaRPr>
          </a:p>
        </p:txBody>
      </p:sp>
      <p:pic>
        <p:nvPicPr>
          <p:cNvPr id="7" name="Content Placeholder 6">
            <a:extLst>
              <a:ext uri="{FF2B5EF4-FFF2-40B4-BE49-F238E27FC236}">
                <a16:creationId xmlns:a16="http://schemas.microsoft.com/office/drawing/2014/main" id="{0BD8FB44-A874-DF4F-AE34-372B65489180}"/>
              </a:ext>
            </a:extLst>
          </p:cNvPr>
          <p:cNvPicPr>
            <a:picLocks noGrp="1" noChangeAspect="1"/>
          </p:cNvPicPr>
          <p:nvPr>
            <p:ph idx="1"/>
          </p:nvPr>
        </p:nvPicPr>
        <p:blipFill>
          <a:blip r:embed="rId3"/>
          <a:stretch>
            <a:fillRect/>
          </a:stretch>
        </p:blipFill>
        <p:spPr>
          <a:xfrm>
            <a:off x="2857500" y="1835899"/>
            <a:ext cx="8148948" cy="4315437"/>
          </a:xfrm>
          <a:prstGeom prst="rect">
            <a:avLst/>
          </a:prstGeom>
        </p:spPr>
      </p:pic>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9</a:t>
            </a:fld>
            <a:endParaRPr lang="en-CA" dirty="0"/>
          </a:p>
        </p:txBody>
      </p:sp>
      <p:pic>
        <p:nvPicPr>
          <p:cNvPr id="4" name="Picture 3">
            <a:extLst>
              <a:ext uri="{FF2B5EF4-FFF2-40B4-BE49-F238E27FC236}">
                <a16:creationId xmlns:a16="http://schemas.microsoft.com/office/drawing/2014/main" id="{FAEF61CE-BC06-804B-8F36-1E06668F69D8}"/>
              </a:ext>
            </a:extLst>
          </p:cNvPr>
          <p:cNvPicPr>
            <a:picLocks noChangeAspect="1"/>
          </p:cNvPicPr>
          <p:nvPr/>
        </p:nvPicPr>
        <p:blipFill>
          <a:blip r:embed="rId4"/>
          <a:stretch>
            <a:fillRect/>
          </a:stretch>
        </p:blipFill>
        <p:spPr>
          <a:xfrm>
            <a:off x="848886" y="1117807"/>
            <a:ext cx="1517124" cy="3459043"/>
          </a:xfrm>
          <a:prstGeom prst="rect">
            <a:avLst/>
          </a:prstGeom>
        </p:spPr>
      </p:pic>
      <p:sp>
        <p:nvSpPr>
          <p:cNvPr id="8" name="Rectangle 7">
            <a:extLst>
              <a:ext uri="{FF2B5EF4-FFF2-40B4-BE49-F238E27FC236}">
                <a16:creationId xmlns:a16="http://schemas.microsoft.com/office/drawing/2014/main" id="{3C3736BC-8D87-C746-859E-50A36952C4EF}"/>
              </a:ext>
            </a:extLst>
          </p:cNvPr>
          <p:cNvSpPr/>
          <p:nvPr/>
        </p:nvSpPr>
        <p:spPr>
          <a:xfrm>
            <a:off x="5257800" y="6248628"/>
            <a:ext cx="6096000" cy="215444"/>
          </a:xfrm>
          <a:prstGeom prst="rect">
            <a:avLst/>
          </a:prstGeom>
        </p:spPr>
        <p:txBody>
          <a:bodyPr>
            <a:spAutoFit/>
          </a:bodyPr>
          <a:lstStyle/>
          <a:p>
            <a:r>
              <a:rPr lang="en-US" sz="800" dirty="0">
                <a:latin typeface="Avenir" panose="02000503020000020003" pitchFamily="2" charset="0"/>
              </a:rPr>
              <a:t>https://</a:t>
            </a:r>
            <a:r>
              <a:rPr lang="en-US" sz="800" dirty="0" err="1">
                <a:latin typeface="Avenir" panose="02000503020000020003" pitchFamily="2" charset="0"/>
              </a:rPr>
              <a:t>www.naturewatch.ca</a:t>
            </a:r>
            <a:r>
              <a:rPr lang="en-US" sz="800" dirty="0">
                <a:latin typeface="Avenir" panose="02000503020000020003" pitchFamily="2" charset="0"/>
              </a:rPr>
              <a:t>/</a:t>
            </a:r>
            <a:r>
              <a:rPr lang="en-US" sz="800" dirty="0" err="1">
                <a:latin typeface="Avenir" panose="02000503020000020003" pitchFamily="2" charset="0"/>
              </a:rPr>
              <a:t>wormwatch</a:t>
            </a:r>
            <a:r>
              <a:rPr lang="en-US" sz="800" dirty="0">
                <a:latin typeface="Avenir" panose="02000503020000020003" pitchFamily="2" charset="0"/>
              </a:rPr>
              <a:t>/how-to-guide/ecology-reproduction/</a:t>
            </a:r>
          </a:p>
        </p:txBody>
      </p:sp>
    </p:spTree>
    <p:extLst>
      <p:ext uri="{BB962C8B-B14F-4D97-AF65-F5344CB8AC3E}">
        <p14:creationId xmlns:p14="http://schemas.microsoft.com/office/powerpoint/2010/main" val="33878196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2329</TotalTime>
  <Words>3512</Words>
  <Application>Microsoft Macintosh PowerPoint</Application>
  <PresentationFormat>Widescreen</PresentationFormat>
  <Paragraphs>156</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vt:lpstr>
      <vt:lpstr>Bahnschrift Light SemiCondensed</vt:lpstr>
      <vt:lpstr>Calibri</vt:lpstr>
      <vt:lpstr>Calibri Light</vt:lpstr>
      <vt:lpstr>Sukhumvit Set</vt:lpstr>
      <vt:lpstr>Office Theme</vt:lpstr>
      <vt:lpstr>Animal Systems</vt:lpstr>
      <vt:lpstr>Getting To Know Annelids!</vt:lpstr>
      <vt:lpstr>Phylum Annelida: Digestion</vt:lpstr>
      <vt:lpstr>Phylum Annelida – Respiration </vt:lpstr>
      <vt:lpstr>Phylum Annelida: Respiration</vt:lpstr>
      <vt:lpstr>Phylum Annelida: Respiration and Circulation</vt:lpstr>
      <vt:lpstr>Phylum Annelida: Circulation </vt:lpstr>
      <vt:lpstr>Phylum Annelida: Excretion and Osmoregulation</vt:lpstr>
      <vt:lpstr>Phylum Annelida: Reproduction</vt:lpstr>
      <vt:lpstr>Who Am I?</vt:lpstr>
      <vt:lpstr>Getting to know Molluscs!</vt:lpstr>
      <vt:lpstr>Phylum Mollusca: Digestion</vt:lpstr>
      <vt:lpstr>Phylum Mollusca: Respiration</vt:lpstr>
      <vt:lpstr>Phylum Mollusca: Circulation</vt:lpstr>
      <vt:lpstr>Phylum Mollusca: Excretion</vt:lpstr>
      <vt:lpstr>Phylum Mollusca: Reproduction</vt:lpstr>
      <vt:lpstr>Phylum Mollusca: Summary</vt:lpstr>
      <vt:lpstr>Let’s now look at the largest phylum we will be looking at!  Welcome to Arthropods</vt:lpstr>
      <vt:lpstr>Phylum Arthropoda: Digestion</vt:lpstr>
      <vt:lpstr>Phylum Arthropoda : Respiration</vt:lpstr>
      <vt:lpstr>Phylum Arthropoda: Circulation </vt:lpstr>
      <vt:lpstr>Phylum Arthropoda : Excretion</vt:lpstr>
      <vt:lpstr>Phylum Arthropoda : Reproduction</vt:lpstr>
      <vt:lpstr>Phylum Arthropoda :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Systems</dc:title>
  <dc:creator>Sunil Kainth</dc:creator>
  <cp:lastModifiedBy>Clerissa Heck</cp:lastModifiedBy>
  <cp:revision>73</cp:revision>
  <cp:lastPrinted>2022-03-15T00:04:24Z</cp:lastPrinted>
  <dcterms:created xsi:type="dcterms:W3CDTF">2020-12-18T16:19:27Z</dcterms:created>
  <dcterms:modified xsi:type="dcterms:W3CDTF">2022-06-25T03:13:57Z</dcterms:modified>
</cp:coreProperties>
</file>